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68"/>
  </p:notesMasterIdLst>
  <p:sldIdLst>
    <p:sldId id="256" r:id="rId2"/>
    <p:sldId id="33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7" r:id="rId60"/>
    <p:sldId id="318" r:id="rId61"/>
    <p:sldId id="319" r:id="rId62"/>
    <p:sldId id="323" r:id="rId63"/>
    <p:sldId id="329" r:id="rId64"/>
    <p:sldId id="314" r:id="rId65"/>
    <p:sldId id="315" r:id="rId66"/>
    <p:sldId id="316" r:id="rId67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69"/>
      <p:bold r:id="rId70"/>
      <p:italic r:id="rId71"/>
      <p:boldItalic r:id="rId72"/>
    </p:embeddedFont>
    <p:embeddedFont>
      <p:font typeface="Roboto" panose="02000000000000000000" pitchFamily="2" charset="0"/>
      <p:regular r:id="rId73"/>
      <p:bold r:id="rId74"/>
      <p:italic r:id="rId75"/>
      <p:boldItalic r:id="rId76"/>
    </p:embeddedFont>
    <p:embeddedFont>
      <p:font typeface="Verdana" panose="020B0604030504040204" pitchFamily="3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1OD_vqVoOFMPAC2EfebMdwnznTWz5hIgeaW91J5_yYq4/edi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ma.ufg.ac.at/app/link/Grundlagen%3A3D-Grafik/module/9728?step=all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hist3d.fr/le-futur-a-un-passe/henri-gouraud/" TargetMode="Externa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mathematics-physics-for-computer-graphics/geometry/transforming-normals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blical_Hebrew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Torah" TargetMode="External"/><Relationship Id="rId4" Type="http://schemas.openxmlformats.org/officeDocument/2006/relationships/hyperlink" Target="https://en.wikipedia.org/wiki/Genesis_1:3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1123460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2" name="Google Shape;132;gf1123460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fc21268c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8" name="Google Shape;138;gefc21268c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fcf41d18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77" name="Google Shape;177;gefcf41d18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fcf41d18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87" name="Google Shape;187;gefcf41d18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fcf41d18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95" name="Google Shape;195;gefcf41d18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fcf41d182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4" name="Google Shape;204;gefcf41d18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fcf41d18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13" name="Google Shape;213;gefcf41d18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fcf41d18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22" name="Google Shape;222;gefcf41d18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fcf41d18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31" name="Google Shape;231;gefcf41d18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cf7fce6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ecf7fce6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fcf41d18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41" name="Google Shape;241;gefcf41d18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fcf41d18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50" name="Google Shape;250;gefcf41d18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4a0f3b2a8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4a0f3b2a8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f4a0f3b2a8_0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fcf41d18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0" name="Google Shape;270;gefcf41d18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fc21268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6" name="Google Shape;276;gefc21268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e0e4c76e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e0e4c76e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e0e4c76e4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4a0f3b2a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f4a0f3b2a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f4a0f3b2a8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9ce157f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9ce157f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f9ce157f3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4a0f3b2a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f4a0f3b2a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f4a0f3b2a8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ee0e4c76e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ee0e4c76e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https://docs.google.com/forms/d/1OD_vqVoOFMPAC2EfebMdwnznTWz5hIgeaW91J5_yYq4/edit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gee0e4c76e4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4a0f3b2a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f4a0f3b2a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f4a0f3b2a8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4a0f3b2a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f4a0f3b2a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f4a0f3b2a8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http://www.dma.ufg.ac.at/app/link/Grundlagen%3A3D-Grafik/module/9728?step=all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http://hist3d.fr/le-futur-a-un-passe/henri-gouraud/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4a0f3b2a8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4a0f3b2a8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f4a0f3b2a8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4a0f3b2a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4a0f3b2a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f4a0f3b2a8_0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f4a0f3b2a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f4a0f3b2a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f4a0f3b2a8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4a0f3b2a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f4a0f3b2a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f4a0f3b2a8_0_2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9ce157f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f9ce157f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f9ce157f3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050d5cb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e050d5cb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ee050d5cb9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e0e4c76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ee0e4c76e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gee0e4c76e4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f4a0f3b2a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f4a0f3b2a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f4a0f3b2a8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efd10948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efd10948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gefd109483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f4a0f3b2a8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f4a0f3b2a8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gf4a0f3b2a8_0_1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e0e4c76e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ee0e4c76e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ee0e4c76e4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00f2f6c2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g100f2f6c2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c0aa5670d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ec0aa5670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c0aa5670d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ec0aa5670d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c0aa5670d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ec0aa5670d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6f0adcd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ge6f0adcd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4a0f3b2a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4a0f3b2a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https://www.scratchapixel.com/lessons/3d-basic-rendering/introduction-to-shading/shading-normals</a:t>
            </a:r>
            <a:endParaRPr/>
          </a:p>
        </p:txBody>
      </p:sp>
      <p:sp>
        <p:nvSpPr>
          <p:cNvPr id="748" name="Google Shape;748;gf4a0f3b2a8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f4a0f3b2a8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f4a0f3b2a8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https://www.scratchapixel.com/lessons/mathematics-physics-for-computer-graphics/geometry/transforming-normals</a:t>
            </a:r>
            <a:r>
              <a:rPr lang="pt-BR"/>
              <a:t>   </a:t>
            </a:r>
            <a:endParaRPr/>
          </a:p>
        </p:txBody>
      </p:sp>
      <p:sp>
        <p:nvSpPr>
          <p:cNvPr id="757" name="Google Shape;757;gf4a0f3b2a8_0_2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"faça-se luz", "</a:t>
            </a:r>
            <a:r>
              <a:rPr lang="pt-BR" sz="1100" i="1">
                <a:highlight>
                  <a:srgbClr val="FFFFFF"/>
                </a:highlight>
              </a:rPr>
              <a:t>dixitque Deus fiat lux et facta est lux",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   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pt-BR"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there be light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 is an English translation of the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Hebrew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יְהִי אוֹר‎ (</a:t>
            </a:r>
            <a:r>
              <a:rPr lang="pt-BR" sz="12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yehi 'or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found in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Genesis 1:3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of the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Torah</a:t>
            </a:r>
            <a:r>
              <a:rPr lang="pt-BR" sz="12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95" name="Google Shape;95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358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_9Tsbduk9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hyperlink" Target="http://www.youtube.com/watch?v=D4NPQ8mfKU0" TargetMode="External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y693FrzBTJNfAGpe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PMgjVJogIbc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aroj.github.io/gltut/Illumination/Tut10%20Fragment%20Lighting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hyperlink" Target="https://www.tomdalling.com/blog/modern-opengl/06-diffuse-point-lightin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lpsoares.github.io/Renderizador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12: Cálculo de Iluminação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4" descr="page19image23913888"/>
          <p:cNvPicPr preferRelativeResize="0"/>
          <p:nvPr/>
        </p:nvPicPr>
        <p:blipFill rotWithShape="1">
          <a:blip r:embed="rId3">
            <a:alphaModFix/>
          </a:blip>
          <a:srcRect l="5293" t="15630" r="5493" b="4439"/>
          <a:stretch/>
        </p:blipFill>
        <p:spPr>
          <a:xfrm>
            <a:off x="1226485" y="838985"/>
            <a:ext cx="6691029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Percepções das Observações das Renderizações</a:t>
            </a:r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body" idx="1"/>
          </p:nvPr>
        </p:nvSpPr>
        <p:spPr>
          <a:xfrm>
            <a:off x="1371478" y="1319752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brilhos especulares</a:t>
            </a:r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25" name="Google Shape;125;p14"/>
          <p:cNvSpPr txBox="1"/>
          <p:nvPr/>
        </p:nvSpPr>
        <p:spPr>
          <a:xfrm>
            <a:off x="1371478" y="2153221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reflexão difusa</a:t>
            </a:r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1371478" y="2959108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iluminação ambiente</a:t>
            </a:r>
            <a:endParaRPr/>
          </a:p>
        </p:txBody>
      </p:sp>
      <p:cxnSp>
        <p:nvCxnSpPr>
          <p:cNvPr id="127" name="Google Shape;127;p14"/>
          <p:cNvCxnSpPr/>
          <p:nvPr/>
        </p:nvCxnSpPr>
        <p:spPr>
          <a:xfrm>
            <a:off x="3893270" y="1532896"/>
            <a:ext cx="2017336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128;p14"/>
          <p:cNvCxnSpPr/>
          <p:nvPr/>
        </p:nvCxnSpPr>
        <p:spPr>
          <a:xfrm>
            <a:off x="3893270" y="2366365"/>
            <a:ext cx="2243579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129;p14"/>
          <p:cNvCxnSpPr/>
          <p:nvPr/>
        </p:nvCxnSpPr>
        <p:spPr>
          <a:xfrm>
            <a:off x="3893269" y="3160723"/>
            <a:ext cx="152714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357900" y="24012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/>
              <a:t>Revisão: Vetor Normal</a:t>
            </a:r>
            <a:endParaRPr sz="4800"/>
          </a:p>
        </p:txBody>
      </p:sp>
      <p:sp>
        <p:nvSpPr>
          <p:cNvPr id="135" name="Google Shape;13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Da geometria: quando uma reta é perpendicular a um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grpSp>
        <p:nvGrpSpPr>
          <p:cNvPr id="142" name="Google Shape;142;p16"/>
          <p:cNvGrpSpPr/>
          <p:nvPr/>
        </p:nvGrpSpPr>
        <p:grpSpPr>
          <a:xfrm>
            <a:off x="2670168" y="1158343"/>
            <a:ext cx="3551100" cy="4486307"/>
            <a:chOff x="2670168" y="1158343"/>
            <a:chExt cx="3551100" cy="4486307"/>
          </a:xfrm>
        </p:grpSpPr>
        <p:sp>
          <p:nvSpPr>
            <p:cNvPr id="143" name="Google Shape;143;p16"/>
            <p:cNvSpPr/>
            <p:nvPr/>
          </p:nvSpPr>
          <p:spPr>
            <a:xfrm>
              <a:off x="2670168" y="2816246"/>
              <a:ext cx="3551100" cy="1365900"/>
            </a:xfrm>
            <a:prstGeom prst="parallelogram">
              <a:avLst>
                <a:gd name="adj" fmla="val 4859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" name="Google Shape;144;p16"/>
            <p:cNvCxnSpPr/>
            <p:nvPr/>
          </p:nvCxnSpPr>
          <p:spPr>
            <a:xfrm rot="10800000" flipH="1">
              <a:off x="4438825" y="1324200"/>
              <a:ext cx="3600" cy="22056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5" name="Google Shape;145;p16"/>
            <p:cNvSpPr txBox="1"/>
            <p:nvPr/>
          </p:nvSpPr>
          <p:spPr>
            <a:xfrm>
              <a:off x="4466568" y="1158343"/>
              <a:ext cx="67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FF"/>
                  </a:solidFill>
                </a:rPr>
                <a:t>r</a:t>
              </a:r>
              <a:endParaRPr sz="1800">
                <a:solidFill>
                  <a:srgbClr val="0000FF"/>
                </a:solidFill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2753361" y="3837089"/>
              <a:ext cx="998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𝛂</a:t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4395775" y="3443350"/>
              <a:ext cx="89700" cy="89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4397265" y="3489510"/>
              <a:ext cx="81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0000FF"/>
                  </a:solidFill>
                </a:rPr>
                <a:t>P</a:t>
              </a:r>
              <a:endParaRPr>
                <a:solidFill>
                  <a:srgbClr val="0000FF"/>
                </a:solidFill>
              </a:endParaRPr>
            </a:p>
          </p:txBody>
        </p:sp>
        <p:cxnSp>
          <p:nvCxnSpPr>
            <p:cNvPr id="149" name="Google Shape;149;p16"/>
            <p:cNvCxnSpPr>
              <a:stCxn id="143" idx="4"/>
            </p:cNvCxnSpPr>
            <p:nvPr/>
          </p:nvCxnSpPr>
          <p:spPr>
            <a:xfrm rot="10800000">
              <a:off x="4442418" y="3523046"/>
              <a:ext cx="3300" cy="6591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6"/>
            <p:cNvCxnSpPr/>
            <p:nvPr/>
          </p:nvCxnSpPr>
          <p:spPr>
            <a:xfrm rot="10800000" flipH="1">
              <a:off x="4412654" y="4182150"/>
              <a:ext cx="28200" cy="14625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" name="Google Shape;151;p16"/>
          <p:cNvGrpSpPr/>
          <p:nvPr/>
        </p:nvGrpSpPr>
        <p:grpSpPr>
          <a:xfrm>
            <a:off x="3393300" y="2829757"/>
            <a:ext cx="3006825" cy="999163"/>
            <a:chOff x="3393300" y="2829757"/>
            <a:chExt cx="3006825" cy="999163"/>
          </a:xfrm>
        </p:grpSpPr>
        <p:grpSp>
          <p:nvGrpSpPr>
            <p:cNvPr id="152" name="Google Shape;152;p16"/>
            <p:cNvGrpSpPr/>
            <p:nvPr/>
          </p:nvGrpSpPr>
          <p:grpSpPr>
            <a:xfrm>
              <a:off x="3393300" y="2829757"/>
              <a:ext cx="3006825" cy="999163"/>
              <a:chOff x="3393300" y="2829757"/>
              <a:chExt cx="3006825" cy="999163"/>
            </a:xfrm>
          </p:grpSpPr>
          <p:cxnSp>
            <p:nvCxnSpPr>
              <p:cNvPr id="153" name="Google Shape;153;p16"/>
              <p:cNvCxnSpPr/>
              <p:nvPr/>
            </p:nvCxnSpPr>
            <p:spPr>
              <a:xfrm flipH="1">
                <a:off x="3393300" y="3063020"/>
                <a:ext cx="2357400" cy="765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" name="Google Shape;154;p16"/>
              <p:cNvSpPr txBox="1"/>
              <p:nvPr/>
            </p:nvSpPr>
            <p:spPr>
              <a:xfrm>
                <a:off x="5706525" y="2829757"/>
                <a:ext cx="69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0000"/>
                    </a:solidFill>
                  </a:rPr>
                  <a:t>a</a:t>
                </a: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5" name="Google Shape;155;p16"/>
            <p:cNvGrpSpPr/>
            <p:nvPr/>
          </p:nvGrpSpPr>
          <p:grpSpPr>
            <a:xfrm>
              <a:off x="4456100" y="3208500"/>
              <a:ext cx="225300" cy="196350"/>
              <a:chOff x="1331900" y="2827500"/>
              <a:chExt cx="225300" cy="196350"/>
            </a:xfrm>
          </p:grpSpPr>
          <p:cxnSp>
            <p:nvCxnSpPr>
              <p:cNvPr id="156" name="Google Shape;156;p16"/>
              <p:cNvCxnSpPr/>
              <p:nvPr/>
            </p:nvCxnSpPr>
            <p:spPr>
              <a:xfrm>
                <a:off x="1553600" y="2829750"/>
                <a:ext cx="3600" cy="19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16"/>
              <p:cNvCxnSpPr/>
              <p:nvPr/>
            </p:nvCxnSpPr>
            <p:spPr>
              <a:xfrm rot="10800000" flipH="1">
                <a:off x="1331900" y="2827500"/>
                <a:ext cx="225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8" name="Google Shape;158;p16"/>
            <p:cNvSpPr/>
            <p:nvPr/>
          </p:nvSpPr>
          <p:spPr>
            <a:xfrm>
              <a:off x="4538750" y="3321719"/>
              <a:ext cx="36000" cy="360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3134904" y="2965925"/>
            <a:ext cx="2474521" cy="727744"/>
            <a:chOff x="3134904" y="2965925"/>
            <a:chExt cx="2474521" cy="727744"/>
          </a:xfrm>
        </p:grpSpPr>
        <p:grpSp>
          <p:nvGrpSpPr>
            <p:cNvPr id="160" name="Google Shape;160;p16"/>
            <p:cNvGrpSpPr/>
            <p:nvPr/>
          </p:nvGrpSpPr>
          <p:grpSpPr>
            <a:xfrm>
              <a:off x="3134904" y="2965925"/>
              <a:ext cx="2474521" cy="727744"/>
              <a:chOff x="3134904" y="2965925"/>
              <a:chExt cx="2474521" cy="727744"/>
            </a:xfrm>
          </p:grpSpPr>
          <p:cxnSp>
            <p:nvCxnSpPr>
              <p:cNvPr id="161" name="Google Shape;161;p16"/>
              <p:cNvCxnSpPr/>
              <p:nvPr/>
            </p:nvCxnSpPr>
            <p:spPr>
              <a:xfrm>
                <a:off x="3282025" y="3288369"/>
                <a:ext cx="2327400" cy="40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2" name="Google Shape;162;p16"/>
              <p:cNvSpPr txBox="1"/>
              <p:nvPr/>
            </p:nvSpPr>
            <p:spPr>
              <a:xfrm>
                <a:off x="3134904" y="2965925"/>
                <a:ext cx="1082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38761D"/>
                    </a:solidFill>
                  </a:rPr>
                  <a:t>b</a:t>
                </a:r>
                <a:endParaRPr>
                  <a:solidFill>
                    <a:srgbClr val="38761D"/>
                  </a:solidFill>
                </a:endParaRPr>
              </a:p>
            </p:txBody>
          </p:sp>
        </p:grpSp>
        <p:grpSp>
          <p:nvGrpSpPr>
            <p:cNvPr id="163" name="Google Shape;163;p16"/>
            <p:cNvGrpSpPr/>
            <p:nvPr/>
          </p:nvGrpSpPr>
          <p:grpSpPr>
            <a:xfrm>
              <a:off x="4174090" y="3172135"/>
              <a:ext cx="255320" cy="285300"/>
              <a:chOff x="645625" y="2372325"/>
              <a:chExt cx="255320" cy="285300"/>
            </a:xfrm>
          </p:grpSpPr>
          <p:cxnSp>
            <p:nvCxnSpPr>
              <p:cNvPr id="164" name="Google Shape;164;p16"/>
              <p:cNvCxnSpPr/>
              <p:nvPr/>
            </p:nvCxnSpPr>
            <p:spPr>
              <a:xfrm>
                <a:off x="645625" y="2372325"/>
                <a:ext cx="0" cy="28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;p16"/>
              <p:cNvCxnSpPr/>
              <p:nvPr/>
            </p:nvCxnSpPr>
            <p:spPr>
              <a:xfrm>
                <a:off x="645645" y="2387360"/>
                <a:ext cx="255300" cy="7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6" name="Google Shape;166;p16"/>
              <p:cNvSpPr/>
              <p:nvPr/>
            </p:nvSpPr>
            <p:spPr>
              <a:xfrm>
                <a:off x="755300" y="2557034"/>
                <a:ext cx="36000" cy="36000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50150" y="1370700"/>
            <a:ext cx="37689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>
                <a:solidFill>
                  <a:schemeClr val="dk1"/>
                </a:solidFill>
              </a:rPr>
              <a:t>Quando ela é perpendicular a duas retas concorrentes desse plano!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8" name="Google Shape;168;p16"/>
          <p:cNvSpPr txBox="1">
            <a:spLocks noGrp="1"/>
          </p:cNvSpPr>
          <p:nvPr>
            <p:ph type="title"/>
          </p:nvPr>
        </p:nvSpPr>
        <p:spPr>
          <a:xfrm>
            <a:off x="5017200" y="1478050"/>
            <a:ext cx="40518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>
                <a:solidFill>
                  <a:schemeClr val="dk1"/>
                </a:solidFill>
              </a:rPr>
              <a:t>Consequência: ela será perpendicular a </a:t>
            </a:r>
            <a:r>
              <a:rPr lang="pt-BR" sz="1800" b="1">
                <a:solidFill>
                  <a:schemeClr val="dk1"/>
                </a:solidFill>
              </a:rPr>
              <a:t>todas</a:t>
            </a:r>
            <a:r>
              <a:rPr lang="pt-BR" sz="1800">
                <a:solidFill>
                  <a:schemeClr val="dk1"/>
                </a:solidFill>
              </a:rPr>
              <a:t> as retas desse plano que passarem por P.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9" name="Google Shape;169;p16"/>
          <p:cNvGrpSpPr/>
          <p:nvPr/>
        </p:nvGrpSpPr>
        <p:grpSpPr>
          <a:xfrm>
            <a:off x="3289525" y="3196983"/>
            <a:ext cx="2312400" cy="406542"/>
            <a:chOff x="3289525" y="3196983"/>
            <a:chExt cx="2312400" cy="406542"/>
          </a:xfrm>
        </p:grpSpPr>
        <p:cxnSp>
          <p:nvCxnSpPr>
            <p:cNvPr id="170" name="Google Shape;170;p16"/>
            <p:cNvCxnSpPr/>
            <p:nvPr/>
          </p:nvCxnSpPr>
          <p:spPr>
            <a:xfrm rot="10800000" flipH="1">
              <a:off x="3289525" y="3378225"/>
              <a:ext cx="2312400" cy="225300"/>
            </a:xfrm>
            <a:prstGeom prst="straightConnector1">
              <a:avLst/>
            </a:prstGeom>
            <a:noFill/>
            <a:ln w="9525" cap="flat" cmpd="sng">
              <a:solidFill>
                <a:srgbClr val="99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" name="Google Shape;171;p16"/>
            <p:cNvGrpSpPr/>
            <p:nvPr/>
          </p:nvGrpSpPr>
          <p:grpSpPr>
            <a:xfrm>
              <a:off x="4416330" y="3196983"/>
              <a:ext cx="308463" cy="270300"/>
              <a:chOff x="615600" y="3370740"/>
              <a:chExt cx="308463" cy="270300"/>
            </a:xfrm>
          </p:grpSpPr>
          <p:cxnSp>
            <p:nvCxnSpPr>
              <p:cNvPr id="172" name="Google Shape;172;p16"/>
              <p:cNvCxnSpPr/>
              <p:nvPr/>
            </p:nvCxnSpPr>
            <p:spPr>
              <a:xfrm rot="10800000" flipH="1">
                <a:off x="615600" y="3378375"/>
                <a:ext cx="300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73;p16"/>
              <p:cNvCxnSpPr/>
              <p:nvPr/>
            </p:nvCxnSpPr>
            <p:spPr>
              <a:xfrm>
                <a:off x="924063" y="3370740"/>
                <a:ext cx="0" cy="27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4" name="Google Shape;174;p16"/>
              <p:cNvSpPr/>
              <p:nvPr/>
            </p:nvSpPr>
            <p:spPr>
              <a:xfrm>
                <a:off x="763493" y="3517514"/>
                <a:ext cx="60000" cy="60000"/>
              </a:xfrm>
              <a:prstGeom prst="ellipse">
                <a:avLst/>
              </a:prstGeom>
              <a:solidFill>
                <a:srgbClr val="9900FF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Da geometria: quando uma reta é perpendicular a um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0" name="Google Shape;180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581350"/>
            <a:ext cx="2305582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2940725" y="1457750"/>
            <a:ext cx="59625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Dessa forma, r define uma direção que é perpendicular a todas as direções "contidas" no plano 𝛼.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2940725" y="2900800"/>
            <a:ext cx="59625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essa direção é única! De fato, se r e s são retas perpendiculares a um mesmo plano, então elas são paralelas entre si.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681000" y="4650875"/>
            <a:ext cx="7477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Conclusão: a direção perpendicular a um plano caracteriza esse plano.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a diferença entre os termos </a:t>
            </a:r>
            <a:r>
              <a:rPr lang="pt-BR" sz="2400" b="1">
                <a:solidFill>
                  <a:srgbClr val="FF9900"/>
                </a:solidFill>
              </a:rPr>
              <a:t>perpendicular</a:t>
            </a:r>
            <a:r>
              <a:rPr lang="pt-BR" sz="2400">
                <a:solidFill>
                  <a:schemeClr val="dk1"/>
                </a:solidFill>
              </a:rPr>
              <a:t>, </a:t>
            </a:r>
            <a:r>
              <a:rPr lang="pt-BR" sz="2400" b="1">
                <a:solidFill>
                  <a:srgbClr val="FF9900"/>
                </a:solidFill>
              </a:rPr>
              <a:t>normal</a:t>
            </a:r>
            <a:r>
              <a:rPr lang="pt-BR" sz="2400">
                <a:solidFill>
                  <a:schemeClr val="dk1"/>
                </a:solidFill>
              </a:rPr>
              <a:t> e </a:t>
            </a:r>
            <a:r>
              <a:rPr lang="pt-BR" sz="2400" b="1">
                <a:solidFill>
                  <a:srgbClr val="FF9900"/>
                </a:solidFill>
              </a:rPr>
              <a:t>ortogonal</a:t>
            </a:r>
            <a:r>
              <a:rPr lang="pt-BR" sz="2400">
                <a:solidFill>
                  <a:schemeClr val="dk1"/>
                </a:solidFill>
              </a:rPr>
              <a:t>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0" name="Google Shape;19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357900" y="1755988"/>
            <a:ext cx="85452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Existem pequenas diferenças entre seus significados geométricos, mas todos eles remetem à ideia de </a:t>
            </a:r>
            <a:r>
              <a:rPr lang="pt-BR" sz="2400" b="1">
                <a:solidFill>
                  <a:srgbClr val="C62305"/>
                </a:solidFill>
              </a:rPr>
              <a:t>perpendicularidade</a:t>
            </a:r>
            <a:r>
              <a:rPr lang="pt-BR" sz="2400">
                <a:solidFill>
                  <a:schemeClr val="dk1"/>
                </a:solidFill>
              </a:rPr>
              <a:t>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357900" y="3497275"/>
            <a:ext cx="84282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Se um vetor n tem a direção de uma reta r, perpendicular a um plano 𝛂, então dizemos que n é um </a:t>
            </a:r>
            <a:r>
              <a:rPr lang="pt-BR" sz="2400" b="1">
                <a:solidFill>
                  <a:srgbClr val="38761D"/>
                </a:solidFill>
              </a:rPr>
              <a:t>vetor normal</a:t>
            </a:r>
            <a:r>
              <a:rPr lang="pt-BR" sz="2400">
                <a:solidFill>
                  <a:schemeClr val="dk1"/>
                </a:solidFill>
              </a:rPr>
              <a:t> ao plano 𝛂.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Podemos usar as ideias desenvolvidas até aqui para escrever a equação de um plano!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8" name="Google Shape;19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357900" y="1755996"/>
            <a:ext cx="8545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Sabendo que n = (a,b,c) é um vetor normal a um plano 𝛂, esse plano fica determinado?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57900" y="31499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NÃO!</a:t>
            </a:r>
            <a:r>
              <a:rPr lang="pt-BR" sz="2400">
                <a:solidFill>
                  <a:schemeClr val="dk1"/>
                </a:solidFill>
              </a:rPr>
              <a:t> É preciso conhecer também um ponto do plano 𝛂. Seja (x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y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z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) um ponto desse plano.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416400" y="44132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é a condição para que um ponto genérico (x,y,z) pertença ao plano 𝛂? 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/>
          </p:nvPr>
        </p:nvSpPr>
        <p:spPr>
          <a:xfrm>
            <a:off x="357900" y="3142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é a condição para que um ponto genérico (x,y,z) pertença ao plano 𝛂?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958" y="1159302"/>
            <a:ext cx="5356516" cy="24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>
            <a:off x="449113" y="34839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Os vetores n e (x - x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y - y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z - z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) devem ser perpendiculares entre si. Dessa forma,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514" y="4549047"/>
            <a:ext cx="5440974" cy="743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289" y="314872"/>
            <a:ext cx="5440974" cy="74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221" y="1494850"/>
            <a:ext cx="5753142" cy="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24" y="2751163"/>
            <a:ext cx="5975764" cy="77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750" y="3867750"/>
            <a:ext cx="6931350" cy="8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Como obter o vetor normal a um plano a partir de dois vetores desse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299400" y="1557498"/>
            <a:ext cx="85452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000" b="1">
                <a:solidFill>
                  <a:srgbClr val="FF0000"/>
                </a:solidFill>
              </a:rPr>
              <a:t>PRODUTO VETORIAL!</a:t>
            </a:r>
            <a:endParaRPr sz="3000" b="1">
              <a:solidFill>
                <a:srgbClr val="FF0000"/>
              </a:solidFill>
            </a:endParaRPr>
          </a:p>
        </p:txBody>
      </p:sp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>
          <a:xfrm>
            <a:off x="357900" y="237310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EXEMPLO:</a:t>
            </a:r>
            <a:r>
              <a:rPr lang="pt-BR" sz="2400">
                <a:solidFill>
                  <a:schemeClr val="dk1"/>
                </a:solidFill>
              </a:rPr>
              <a:t> Encontre um vetor normal ao plano determinado pelos pontos P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 = (1,2,3), P</a:t>
            </a:r>
            <a:r>
              <a:rPr lang="pt-BR" sz="2400" baseline="-25000">
                <a:solidFill>
                  <a:schemeClr val="dk1"/>
                </a:solidFill>
              </a:rPr>
              <a:t>1</a:t>
            </a:r>
            <a:r>
              <a:rPr lang="pt-BR" sz="2400">
                <a:solidFill>
                  <a:schemeClr val="dk1"/>
                </a:solidFill>
              </a:rPr>
              <a:t> = (0,1,1) e P</a:t>
            </a:r>
            <a:r>
              <a:rPr lang="pt-BR" sz="2400" baseline="-25000">
                <a:solidFill>
                  <a:schemeClr val="dk1"/>
                </a:solidFill>
              </a:rPr>
              <a:t>2</a:t>
            </a:r>
            <a:r>
              <a:rPr lang="pt-BR" sz="2400">
                <a:solidFill>
                  <a:schemeClr val="dk1"/>
                </a:solidFill>
              </a:rPr>
              <a:t> = (-1,0,-2).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3919200"/>
            <a:ext cx="4510825" cy="1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/>
          </p:nvPr>
        </p:nvSpPr>
        <p:spPr>
          <a:xfrm>
            <a:off x="357900" y="40615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EXEMPLO:</a:t>
            </a:r>
            <a:r>
              <a:rPr lang="pt-BR" sz="2400">
                <a:solidFill>
                  <a:schemeClr val="dk1"/>
                </a:solidFill>
              </a:rPr>
              <a:t> Encontre um vetor normal ao plano determinado pelos pontos P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 = (1,2,3), P</a:t>
            </a:r>
            <a:r>
              <a:rPr lang="pt-BR" sz="2400" baseline="-25000">
                <a:solidFill>
                  <a:schemeClr val="dk1"/>
                </a:solidFill>
              </a:rPr>
              <a:t>1</a:t>
            </a:r>
            <a:r>
              <a:rPr lang="pt-BR" sz="2400">
                <a:solidFill>
                  <a:schemeClr val="dk1"/>
                </a:solidFill>
              </a:rPr>
              <a:t> = (0,1,1) e P</a:t>
            </a:r>
            <a:r>
              <a:rPr lang="pt-BR" sz="2400" baseline="-25000">
                <a:solidFill>
                  <a:schemeClr val="dk1"/>
                </a:solidFill>
              </a:rPr>
              <a:t>2</a:t>
            </a:r>
            <a:r>
              <a:rPr lang="pt-BR" sz="2400">
                <a:solidFill>
                  <a:schemeClr val="dk1"/>
                </a:solidFill>
              </a:rPr>
              <a:t> = (-1,0,-2).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1952250"/>
            <a:ext cx="4510825" cy="15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036150"/>
            <a:ext cx="2339450" cy="5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425" y="3772500"/>
            <a:ext cx="2947700" cy="12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5725" y="4056387"/>
            <a:ext cx="2590875" cy="69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Kahoot</a:t>
            </a:r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600"/>
              <a:t>Entrar em Kahoot.it : </a:t>
            </a:r>
            <a:r>
              <a:rPr lang="en-BR" sz="1600" u="sng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en-BR" sz="1600"/>
              <a:t> </a:t>
            </a:r>
            <a:endParaRPr sz="1600" dirty="0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como determinar o vetor normal a uma superfície?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675" y="1146850"/>
            <a:ext cx="6980493" cy="4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3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rgbClr val="4A86E8"/>
                </a:solidFill>
              </a:rPr>
              <a:t>Plano tangente! 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como determinar o vetor normal a uma superfície?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61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615" y="1124672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rgbClr val="4A86E8"/>
                </a:solidFill>
              </a:rPr>
              <a:t>Plano tangente! 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Break</a:t>
            </a:r>
            <a:endParaRPr/>
          </a:p>
        </p:txBody>
      </p:sp>
      <p:sp>
        <p:nvSpPr>
          <p:cNvPr id="263" name="Google Shape;26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64" name="Google Shape;264;p26" title="The Adventures of André and Wally B. 19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00" y="1239125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337300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The Adventures of André and Wally B. 1984</a:t>
            </a:r>
            <a:endParaRPr sz="15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26" descr="It`s old, but graphics are still cool (plz rate and comment)" title="Pixar Animation- Luxo Jr.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8125" y="1239117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 txBox="1"/>
          <p:nvPr/>
        </p:nvSpPr>
        <p:spPr>
          <a:xfrm>
            <a:off x="4848063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Luxo Jr.</a:t>
            </a:r>
            <a:endParaRPr sz="15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357900" y="2085899"/>
            <a:ext cx="84282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/>
              <a:t>Aplicação ao cálculo de iluminação</a:t>
            </a:r>
            <a:endParaRPr sz="4800"/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Face</a:t>
            </a:r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280" name="Google Shape;280;p28"/>
          <p:cNvSpPr/>
          <p:nvPr/>
        </p:nvSpPr>
        <p:spPr>
          <a:xfrm>
            <a:off x="3888675" y="27089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1" name="Google Shape;281;p28"/>
          <p:cNvCxnSpPr/>
          <p:nvPr/>
        </p:nvCxnSpPr>
        <p:spPr>
          <a:xfrm rot="10800000" flipH="1">
            <a:off x="3547850" y="2315775"/>
            <a:ext cx="2944800" cy="2034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28"/>
          <p:cNvCxnSpPr/>
          <p:nvPr/>
        </p:nvCxnSpPr>
        <p:spPr>
          <a:xfrm>
            <a:off x="3840075" y="4886675"/>
            <a:ext cx="3613800" cy="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8"/>
          <p:cNvCxnSpPr/>
          <p:nvPr/>
        </p:nvCxnSpPr>
        <p:spPr>
          <a:xfrm rot="10800000" flipH="1">
            <a:off x="6325625" y="3180850"/>
            <a:ext cx="44700" cy="7056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28"/>
          <p:cNvSpPr txBox="1"/>
          <p:nvPr/>
        </p:nvSpPr>
        <p:spPr>
          <a:xfrm>
            <a:off x="3574066" y="43748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0</a:t>
            </a:r>
            <a:endParaRPr sz="1900"/>
          </a:p>
        </p:txBody>
      </p:sp>
      <p:sp>
        <p:nvSpPr>
          <p:cNvPr id="285" name="Google Shape;285;p28"/>
          <p:cNvSpPr txBox="1"/>
          <p:nvPr/>
        </p:nvSpPr>
        <p:spPr>
          <a:xfrm>
            <a:off x="7405393" y="43497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1</a:t>
            </a:r>
            <a:endParaRPr sz="1900"/>
          </a:p>
        </p:txBody>
      </p:sp>
      <p:sp>
        <p:nvSpPr>
          <p:cNvPr id="286" name="Google Shape;286;p28"/>
          <p:cNvSpPr txBox="1"/>
          <p:nvPr/>
        </p:nvSpPr>
        <p:spPr>
          <a:xfrm>
            <a:off x="6771318" y="2372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2</a:t>
            </a:r>
            <a:endParaRPr sz="1900"/>
          </a:p>
        </p:txBody>
      </p:sp>
      <p:sp>
        <p:nvSpPr>
          <p:cNvPr id="287" name="Google Shape;287;p28"/>
          <p:cNvSpPr txBox="1"/>
          <p:nvPr/>
        </p:nvSpPr>
        <p:spPr>
          <a:xfrm>
            <a:off x="5369316" y="4886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073763"/>
                </a:solidFill>
              </a:rPr>
              <a:t>V</a:t>
            </a:r>
            <a:r>
              <a:rPr lang="pt-BR" sz="1700" b="1" baseline="-25000">
                <a:solidFill>
                  <a:srgbClr val="073763"/>
                </a:solidFill>
              </a:rPr>
              <a:t>0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4674066" y="28190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073763"/>
                </a:solidFill>
              </a:rPr>
              <a:t>V</a:t>
            </a:r>
            <a:r>
              <a:rPr lang="pt-BR" sz="1700" b="1" baseline="-25000">
                <a:solidFill>
                  <a:srgbClr val="073763"/>
                </a:solidFill>
              </a:rPr>
              <a:t>1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6325616" y="34400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660000"/>
                </a:solidFill>
              </a:rPr>
              <a:t>N</a:t>
            </a:r>
            <a:endParaRPr sz="1900" b="1">
              <a:solidFill>
                <a:srgbClr val="660000"/>
              </a:solidFill>
            </a:endParaRPr>
          </a:p>
        </p:txBody>
      </p:sp>
      <p:pic>
        <p:nvPicPr>
          <p:cNvPr id="290" name="Google Shape;290;p28" descr="{&quot;aid&quot;:null,&quot;type&quot;:&quot;lalign*&quot;,&quot;backgroundColorModified&quot;:false,&quot;font&quot;:{&quot;size&quot;:22.5,&quot;color&quot;:&quot;#000000&quot;,&quot;family&quot;:&quot;Arial&quot;},&quot;code&quot;:&quot;\\begin{lalign*}\n&amp;{\\vec{V_{0}}=P_{1}-P_{0}}\\\\\n&amp;{\\vec{V_{1}}=P_{2}-P_{0}}\t\n\\end{lalign*}&quot;,&quot;id&quot;:&quot;1&quot;,&quot;backgroundColor&quot;:&quot;#FFFFFF&quot;,&quot;ts&quot;:1632849325527,&quot;cs&quot;:&quot;2cgO0445gHohdvevXd7m5A==&quot;,&quot;size&quot;:{&quot;width&quot;:193.83333333333334,&quot;height&quot;:95.00000000000001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0" y="1078762"/>
            <a:ext cx="1846263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 descr="{&quot;type&quot;:&quot;lalign*&quot;,&quot;aid&quot;:null,&quot;backgroundColor&quot;:&quot;#FFFFFF&quot;,&quot;id&quot;:&quot;1&quot;,&quot;backgroundColorModified&quot;:false,&quot;font&quot;:{&quot;size&quot;:22.5,&quot;color&quot;:&quot;#000000&quot;,&quot;family&quot;:&quot;Arial&quot;},&quot;code&quot;:&quot;\\begin{lalign*}\n&amp;{\\vec{N}=\\vec{V_{0}}\\times \\vec{V_{1}}}\\\\\n\\end{lalign*}&quot;,&quot;ts&quot;:1632849370403,&quot;cs&quot;:&quot;gPowG93dC7cW09ytAZ2FUw==&quot;,&quot;size&quot;:{&quot;width&quot;:186.16666666666666,&quot;height&quot;:3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4" y="2637156"/>
            <a:ext cx="1773238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 descr="{&quot;aid&quot;:null,&quot;font&quot;:{&quot;size&quot;:22.5,&quot;color&quot;:&quot;#000000&quot;,&quot;family&quot;:&quot;Arial&quot;},&quot;backgroundColorModified&quot;:false,&quot;type&quot;:&quot;lalign*&quot;,&quot;code&quot;:&quot;\\begin{lalign*}\n&amp;{\\hat{N}=\\frac{\\vec{V_{0}}\\times \\vec{V_{1}}}{\\left\\|\\vec{V_{0}}\\times \\vec{V_{1}}\\right\\|}}\\\\\n\\end{lalign*}&quot;,&quot;backgroundColor&quot;:&quot;#FFFFFF&quot;,&quot;id&quot;:&quot;1&quot;,&quot;ts&quot;:1632849399264,&quot;cs&quot;:&quot;mym44t90lgkHHtyThKDWlg==&quot;,&quot;size&quot;:{&quot;width&quot;:240.20000000000002,&quot;height&quot;:111.3999999999999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12" y="3662160"/>
            <a:ext cx="2287905" cy="106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Fontes de Luz</a:t>
            </a:r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7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4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Pontual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Direcional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Spot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SzPts val="2200"/>
              <a:buChar char="-"/>
            </a:pPr>
            <a:r>
              <a:rPr lang="pt-BR" sz="2200"/>
              <a:t>Ambiente</a:t>
            </a:r>
            <a:endParaRPr sz="2200"/>
          </a:p>
        </p:txBody>
      </p:sp>
      <p:sp>
        <p:nvSpPr>
          <p:cNvPr id="300" name="Google Shape;3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Pontual</a:t>
            </a:r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308" name="Google Shape;308;p3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Emite luz para todas as direções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Definida por uma posição no espaço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Não possui uma direção que caracterize ela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cai com o quadrado da distância</a:t>
            </a:r>
            <a:endParaRPr/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050" y="2857500"/>
            <a:ext cx="2386300" cy="23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Decaimento da Luz Pontual</a:t>
            </a:r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1913861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1913862" y="2943521"/>
            <a:ext cx="45082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2472454" y="1411719"/>
            <a:ext cx="3391018" cy="3391018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3070215" y="1998482"/>
            <a:ext cx="2217492" cy="2217492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3549411" y="2488676"/>
            <a:ext cx="1237104" cy="12371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31"/>
          <p:cNvCxnSpPr>
            <a:stCxn id="321" idx="2"/>
          </p:cNvCxnSpPr>
          <p:nvPr/>
        </p:nvCxnSpPr>
        <p:spPr>
          <a:xfrm rot="10800000" flipH="1">
            <a:off x="3549411" y="3101528"/>
            <a:ext cx="626700" cy="57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23" name="Google Shape;323;p31"/>
          <p:cNvSpPr/>
          <p:nvPr/>
        </p:nvSpPr>
        <p:spPr>
          <a:xfrm>
            <a:off x="3734341" y="3049959"/>
            <a:ext cx="2568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324" name="Google Shape;324;p31"/>
          <p:cNvCxnSpPr>
            <a:endCxn id="317" idx="7"/>
          </p:cNvCxnSpPr>
          <p:nvPr/>
        </p:nvCxnSpPr>
        <p:spPr>
          <a:xfrm rot="10800000" flipH="1">
            <a:off x="4167954" y="1513337"/>
            <a:ext cx="1593900" cy="15822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25" name="Google Shape;325;p31"/>
          <p:cNvSpPr/>
          <p:nvPr/>
        </p:nvSpPr>
        <p:spPr>
          <a:xfrm>
            <a:off x="5081714" y="2060549"/>
            <a:ext cx="23436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286500" y="4105350"/>
            <a:ext cx="174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I</a:t>
            </a:r>
            <a:endParaRPr/>
          </a:p>
        </p:txBody>
      </p:sp>
      <p:cxnSp>
        <p:nvCxnSpPr>
          <p:cNvPr id="327" name="Google Shape;327;p31"/>
          <p:cNvCxnSpPr/>
          <p:nvPr/>
        </p:nvCxnSpPr>
        <p:spPr>
          <a:xfrm rot="10800000" flipH="1">
            <a:off x="1393456" y="3121258"/>
            <a:ext cx="2142600" cy="102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8" name="Google Shape;328;p31"/>
          <p:cNvSpPr/>
          <p:nvPr/>
        </p:nvSpPr>
        <p:spPr>
          <a:xfrm>
            <a:off x="5761849" y="629650"/>
            <a:ext cx="20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I / r</a:t>
            </a:r>
            <a:r>
              <a:rPr lang="pt-BR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cxnSp>
        <p:nvCxnSpPr>
          <p:cNvPr id="329" name="Google Shape;329;p31"/>
          <p:cNvCxnSpPr>
            <a:stCxn id="328" idx="2"/>
            <a:endCxn id="330" idx="7"/>
          </p:cNvCxnSpPr>
          <p:nvPr/>
        </p:nvCxnSpPr>
        <p:spPr>
          <a:xfrm flipH="1">
            <a:off x="5761849" y="998950"/>
            <a:ext cx="1034700" cy="51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0" name="Google Shape;330;p31"/>
          <p:cNvSpPr/>
          <p:nvPr/>
        </p:nvSpPr>
        <p:spPr>
          <a:xfrm>
            <a:off x="1913860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Atenuação no X3D para luzes pontuais</a:t>
            </a:r>
            <a:endParaRPr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338" name="Google Shape;338;p32" descr="{&quot;aid&quot;:null,&quot;font&quot;:{&quot;family&quot;:&quot;Arial&quot;,&quot;color&quot;:&quot;#000000&quot;,&quot;size&quot;:12},&quot;code&quot;:&quot;$$\\frac{1}{\\max\\left(\\text{atenuacao}\\left[0\\right]\\,+\\,\\text{atenuacao}\\left[1\\right]\\cdot r\\,+\\,\\text{atenuacao}\\left[0\\right]\\,\\cdot r^{2}\\,,\\,1\\right)}$$&quot;,&quot;id&quot;:&quot;1&quot;,&quot;backgroundColorModified&quot;:null,&quot;type&quot;:&quot;$$&quot;,&quot;backgroundColor&quot;:&quot;#FFFFFF&quot;,&quot;ts&quot;:1634752150178,&quot;cs&quot;:&quot;U/ap6FzeXwq3IcPzbtFetA==&quot;,&quot;size&quot;:{&quot;width&quot;:497,&quot;height&quot;:43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25" y="1801975"/>
            <a:ext cx="7666650" cy="6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2"/>
          <p:cNvSpPr txBox="1"/>
          <p:nvPr/>
        </p:nvSpPr>
        <p:spPr>
          <a:xfrm>
            <a:off x="636325" y="2985650"/>
            <a:ext cx="3472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distância do ponto de luz.</a:t>
            </a:r>
            <a:endParaRPr sz="2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Direcional</a:t>
            </a:r>
            <a:endParaRPr/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Todos os raios de luz paralelos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Posição da fonte de luz é irrelevante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Os raios de luz apontam para uma direção específica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constante, independente da distância</a:t>
            </a:r>
            <a:endParaRPr/>
          </a:p>
        </p:txBody>
      </p:sp>
      <p:pic>
        <p:nvPicPr>
          <p:cNvPr id="348" name="Google Shape;3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888" y="2700006"/>
            <a:ext cx="2666218" cy="2666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Feedback real-time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262150" y="838975"/>
            <a:ext cx="8556600" cy="247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que você está gostando no curso que devemos fazer mais?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que você não está gostando e recomendaria que parássemos?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que você recomenda que começássemos a fazer nesse curso?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53" name="Google Shape;53;p7"/>
          <p:cNvSpPr txBox="1"/>
          <p:nvPr/>
        </p:nvSpPr>
        <p:spPr>
          <a:xfrm>
            <a:off x="2228325" y="3661425"/>
            <a:ext cx="493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u="sng">
                <a:solidFill>
                  <a:schemeClr val="hlink"/>
                </a:solidFill>
                <a:hlinkClick r:id="rId3"/>
              </a:rPr>
              <a:t>https://forms.gle/y693FrzBTJNfAGpe8</a:t>
            </a:r>
            <a:r>
              <a:rPr lang="pt-BR" sz="2000" b="1"/>
              <a:t> </a:t>
            </a:r>
            <a:endParaRPr sz="20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Spot</a:t>
            </a:r>
            <a:endParaRPr/>
          </a:p>
        </p:txBody>
      </p:sp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Todos os raios partem de um ponto no espaço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Luz dispersa em um formato de cone em uma certa direção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Pode ter efeitos de penumbra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depende da distância</a:t>
            </a:r>
            <a:endParaRPr/>
          </a:p>
        </p:txBody>
      </p:sp>
      <p:pic>
        <p:nvPicPr>
          <p:cNvPr id="357" name="Google Shape;3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538" y="2817831"/>
            <a:ext cx="2666219" cy="266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Ambiente</a:t>
            </a:r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Um truque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Toda superfície recebe essa luz de forma uniforme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Cálculo Local</a:t>
            </a:r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72" name="Google Shape;372;p36"/>
          <p:cNvPicPr preferRelativeResize="0"/>
          <p:nvPr/>
        </p:nvPicPr>
        <p:blipFill rotWithShape="1">
          <a:blip r:embed="rId3">
            <a:alphaModFix/>
          </a:blip>
          <a:srcRect l="4012" r="-9"/>
          <a:stretch/>
        </p:blipFill>
        <p:spPr>
          <a:xfrm>
            <a:off x="5632075" y="1575775"/>
            <a:ext cx="3263425" cy="3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5866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Calcular a luz refletida em direção à câmera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Parâmetros: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Direção do visualizador (v)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Normal da Superfície (n)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Direção da luz (l)</a:t>
            </a:r>
            <a:br>
              <a:rPr lang="pt-BR" sz="1800"/>
            </a:br>
            <a:r>
              <a:rPr lang="pt-BR" sz="1600"/>
              <a:t>para cada uma das luzes existentes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Parâmetros da superfície (cor, brilho, ...)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</a:rPr>
              <a:t>Cuidado para sempre trabalhar com todos os vetores normalizados.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Difusa</a:t>
            </a:r>
            <a:endParaRPr/>
          </a:p>
        </p:txBody>
      </p:sp>
      <p:sp>
        <p:nvSpPr>
          <p:cNvPr id="380" name="Google Shape;380;p37"/>
          <p:cNvSpPr txBox="1">
            <a:spLocks noGrp="1"/>
          </p:cNvSpPr>
          <p:nvPr>
            <p:ph type="body" idx="1"/>
          </p:nvPr>
        </p:nvSpPr>
        <p:spPr>
          <a:xfrm>
            <a:off x="362267" y="631594"/>
            <a:ext cx="842823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Na reflexão difusa a luz é espalhada uniformemente em todas as direções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A cor da superfície é a mesma olhando de qualquer direção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/>
          </a:p>
        </p:txBody>
      </p:sp>
      <p:sp>
        <p:nvSpPr>
          <p:cNvPr id="381" name="Google Shape;381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2436829" y="5371731"/>
            <a:ext cx="59624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https://pt.wikipedia.org/wiki/Lei_do_Cosseno_de_Lambert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271425" y="4513500"/>
            <a:ext cx="8589900" cy="831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"Em óptica, a lei do cosseno de Lambert afirma que a intensidade luminosa observada em uma superfície com reflexão difusa ideal é diretamente proporcional ao cosseno do ângulo θ entre a direção de incidência da luz e a normal da superfície, reta perpendicular a esta."</a:t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442" y="1527339"/>
            <a:ext cx="910931" cy="221481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319825" y="3748400"/>
            <a:ext cx="247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recebe uma certa quantidade de luz</a:t>
            </a:r>
            <a:endParaRPr/>
          </a:p>
        </p:txBody>
      </p:sp>
      <p:pic>
        <p:nvPicPr>
          <p:cNvPr id="386" name="Google Shape;38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625" y="1528974"/>
            <a:ext cx="1691000" cy="221943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/>
          <p:nvPr/>
        </p:nvSpPr>
        <p:spPr>
          <a:xfrm>
            <a:off x="3289299" y="3740513"/>
            <a:ext cx="23762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a 60° recebe metade da quantidade de luz</a:t>
            </a:r>
            <a:endParaRPr/>
          </a:p>
        </p:txBody>
      </p:sp>
      <p:sp>
        <p:nvSpPr>
          <p:cNvPr id="388" name="Google Shape;388;p37"/>
          <p:cNvSpPr/>
          <p:nvPr/>
        </p:nvSpPr>
        <p:spPr>
          <a:xfrm>
            <a:off x="6076900" y="3743375"/>
            <a:ext cx="271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geral, a luz por quantidade de área </a:t>
            </a:r>
            <a:r>
              <a:rPr lang="pt-BR">
                <a:solidFill>
                  <a:schemeClr val="dk1"/>
                </a:solidFill>
              </a:rPr>
              <a:t>é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proporcional a:</a:t>
            </a:r>
            <a:endParaRPr/>
          </a:p>
        </p:txBody>
      </p:sp>
      <p:pic>
        <p:nvPicPr>
          <p:cNvPr id="389" name="Google Shape;38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9115" y="1339849"/>
            <a:ext cx="1256779" cy="24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2204" y="4243490"/>
            <a:ext cx="9906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Lambertianas (Difusas)</a:t>
            </a:r>
            <a:endParaRPr/>
          </a:p>
        </p:txBody>
      </p:sp>
      <p:sp>
        <p:nvSpPr>
          <p:cNvPr id="397" name="Google Shape;397;p3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2424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aparência da cor e brilho independente da direção de visualização</a:t>
            </a:r>
            <a:endParaRPr/>
          </a:p>
        </p:txBody>
      </p:sp>
      <p:sp>
        <p:nvSpPr>
          <p:cNvPr id="398" name="Google Shape;398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99" name="Google Shape;399;p3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014" y="1884759"/>
            <a:ext cx="2766115" cy="28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1497" y="2857500"/>
            <a:ext cx="5055991" cy="581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/>
          <p:nvPr/>
        </p:nvSpPr>
        <p:spPr>
          <a:xfrm>
            <a:off x="4581939" y="1739908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da iluminação</a:t>
            </a:r>
            <a:endParaRPr/>
          </a:p>
        </p:txBody>
      </p:sp>
      <p:cxnSp>
        <p:nvCxnSpPr>
          <p:cNvPr id="402" name="Google Shape;402;p38"/>
          <p:cNvCxnSpPr/>
          <p:nvPr/>
        </p:nvCxnSpPr>
        <p:spPr>
          <a:xfrm>
            <a:off x="5556309" y="2346483"/>
            <a:ext cx="9604" cy="46629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3" name="Google Shape;403;p38"/>
          <p:cNvSpPr/>
          <p:nvPr/>
        </p:nvSpPr>
        <p:spPr>
          <a:xfrm>
            <a:off x="4996911" y="4343285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difusão</a:t>
            </a:r>
            <a:endParaRPr/>
          </a:p>
        </p:txBody>
      </p:sp>
      <p:cxnSp>
        <p:nvCxnSpPr>
          <p:cNvPr id="404" name="Google Shape;404;p38"/>
          <p:cNvCxnSpPr>
            <a:stCxn id="403" idx="0"/>
          </p:cNvCxnSpPr>
          <p:nvPr/>
        </p:nvCxnSpPr>
        <p:spPr>
          <a:xfrm rot="10800000">
            <a:off x="4760781" y="3439085"/>
            <a:ext cx="1210500" cy="90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5" name="Google Shape;405;p38"/>
          <p:cNvSpPr/>
          <p:nvPr/>
        </p:nvSpPr>
        <p:spPr>
          <a:xfrm>
            <a:off x="2739130" y="4493942"/>
            <a:ext cx="14949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difusamente refletida</a:t>
            </a:r>
            <a:endParaRPr/>
          </a:p>
        </p:txBody>
      </p:sp>
      <p:cxnSp>
        <p:nvCxnSpPr>
          <p:cNvPr id="406" name="Google Shape;406;p38"/>
          <p:cNvCxnSpPr>
            <a:stCxn id="405" idx="0"/>
          </p:cNvCxnSpPr>
          <p:nvPr/>
        </p:nvCxnSpPr>
        <p:spPr>
          <a:xfrm rot="10800000" flipH="1">
            <a:off x="3486600" y="3438842"/>
            <a:ext cx="226800" cy="1055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Lambertianas (Difusas)</a:t>
            </a:r>
            <a:endParaRPr/>
          </a:p>
        </p:txBody>
      </p:sp>
      <p:sp>
        <p:nvSpPr>
          <p:cNvPr id="413" name="Google Shape;413;p39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624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Leva a uma aparência fosca</a:t>
            </a:r>
            <a:endParaRPr/>
          </a:p>
        </p:txBody>
      </p:sp>
      <p:sp>
        <p:nvSpPr>
          <p:cNvPr id="414" name="Google Shape;41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51" y="1932070"/>
            <a:ext cx="7891670" cy="124951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/>
          <p:nvPr/>
        </p:nvSpPr>
        <p:spPr>
          <a:xfrm>
            <a:off x="3353650" y="3257175"/>
            <a:ext cx="255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Kd variando de 0 até 1</a:t>
            </a: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3409123" y="5414656"/>
            <a:ext cx="499024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https://docs.arnoldrenderer.com/display/A5AFMUG/Diffuse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23" name="Google Shape;423;p40"/>
          <p:cNvSpPr txBox="1">
            <a:spLocks noGrp="1"/>
          </p:cNvSpPr>
          <p:nvPr>
            <p:ph type="body" idx="1"/>
          </p:nvPr>
        </p:nvSpPr>
        <p:spPr>
          <a:xfrm>
            <a:off x="218661" y="838985"/>
            <a:ext cx="877625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Intensidade depende da direção de visualização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Maior intensidade de brilho quando o ângulo de reflexão é o mesmo do ângulo de incidência em relação a normal da superfície.</a:t>
            </a:r>
            <a:endParaRPr/>
          </a:p>
        </p:txBody>
      </p:sp>
      <p:sp>
        <p:nvSpPr>
          <p:cNvPr id="424" name="Google Shape;42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25" name="Google Shape;42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1977886"/>
            <a:ext cx="3340301" cy="3357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32" name="Google Shape;432;p41"/>
          <p:cNvSpPr txBox="1">
            <a:spLocks noGrp="1"/>
          </p:cNvSpPr>
          <p:nvPr>
            <p:ph type="body" idx="1"/>
          </p:nvPr>
        </p:nvSpPr>
        <p:spPr>
          <a:xfrm>
            <a:off x="218661" y="838985"/>
            <a:ext cx="8776252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Quando próximo ao ângulo de incidência, maior brilho.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"próximo" é medido pelo produto escalar dos vetores unitários.</a:t>
            </a:r>
            <a:endParaRPr/>
          </a:p>
        </p:txBody>
      </p:sp>
      <p:sp>
        <p:nvSpPr>
          <p:cNvPr id="433" name="Google Shape;43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794641"/>
            <a:ext cx="3540396" cy="352214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/>
          <p:nvPr/>
        </p:nvSpPr>
        <p:spPr>
          <a:xfrm>
            <a:off x="4497950" y="1910030"/>
            <a:ext cx="3540395" cy="3089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36" name="Google Shape;436;p41"/>
          <p:cNvSpPr/>
          <p:nvPr/>
        </p:nvSpPr>
        <p:spPr>
          <a:xfrm>
            <a:off x="4856313" y="499933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</a:t>
            </a:r>
            <a:r>
              <a:rPr lang="pt-BR" sz="1800">
                <a:solidFill>
                  <a:schemeClr val="dk1"/>
                </a:solidFill>
              </a:rPr>
              <a:t>especularidade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41"/>
          <p:cNvCxnSpPr>
            <a:stCxn id="436" idx="0"/>
          </p:cNvCxnSpPr>
          <p:nvPr/>
        </p:nvCxnSpPr>
        <p:spPr>
          <a:xfrm rot="10800000">
            <a:off x="5585883" y="4582037"/>
            <a:ext cx="244800" cy="417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41"/>
          <p:cNvSpPr/>
          <p:nvPr/>
        </p:nvSpPr>
        <p:spPr>
          <a:xfrm>
            <a:off x="3240475" y="4285325"/>
            <a:ext cx="184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especularmente refletida</a:t>
            </a:r>
            <a:endParaRPr/>
          </a:p>
        </p:txBody>
      </p:sp>
      <p:cxnSp>
        <p:nvCxnSpPr>
          <p:cNvPr id="439" name="Google Shape;439;p41"/>
          <p:cNvCxnSpPr>
            <a:stCxn id="438" idx="0"/>
          </p:cNvCxnSpPr>
          <p:nvPr/>
        </p:nvCxnSpPr>
        <p:spPr>
          <a:xfrm rot="10800000" flipH="1">
            <a:off x="4164925" y="3718925"/>
            <a:ext cx="654600" cy="566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0" name="Google Shape;440;p41"/>
          <p:cNvSpPr txBox="1"/>
          <p:nvPr/>
        </p:nvSpPr>
        <p:spPr>
          <a:xfrm>
            <a:off x="6988050" y="4755847"/>
            <a:ext cx="2085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expoente de reflexão especular</a:t>
            </a:r>
            <a:endParaRPr sz="1800"/>
          </a:p>
        </p:txBody>
      </p:sp>
      <p:cxnSp>
        <p:nvCxnSpPr>
          <p:cNvPr id="441" name="Google Shape;441;p41"/>
          <p:cNvCxnSpPr/>
          <p:nvPr/>
        </p:nvCxnSpPr>
        <p:spPr>
          <a:xfrm rot="10800000">
            <a:off x="7688599" y="4438432"/>
            <a:ext cx="268200" cy="408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47" name="Google Shape;447;p42"/>
          <p:cNvSpPr txBox="1">
            <a:spLocks noGrp="1"/>
          </p:cNvSpPr>
          <p:nvPr>
            <p:ph type="body" idx="1"/>
          </p:nvPr>
        </p:nvSpPr>
        <p:spPr>
          <a:xfrm>
            <a:off x="1073150" y="5040650"/>
            <a:ext cx="774563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maior p, brilho mais concentrado  </a:t>
            </a:r>
            <a:endParaRPr/>
          </a:p>
        </p:txBody>
      </p:sp>
      <p:sp>
        <p:nvSpPr>
          <p:cNvPr id="448" name="Google Shape;448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49" name="Google Shape;44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50" y="1429023"/>
            <a:ext cx="6997700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/>
        </p:nvSpPr>
        <p:spPr>
          <a:xfrm rot="-5400000">
            <a:off x="-835590" y="3050307"/>
            <a:ext cx="3505895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maior K</a:t>
            </a:r>
            <a:r>
              <a:rPr lang="pt-BR" sz="1800" b="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mais brilho</a:t>
            </a:r>
            <a:endParaRPr/>
          </a:p>
        </p:txBody>
      </p:sp>
      <p:cxnSp>
        <p:nvCxnSpPr>
          <p:cNvPr id="451" name="Google Shape;451;p42"/>
          <p:cNvCxnSpPr/>
          <p:nvPr/>
        </p:nvCxnSpPr>
        <p:spPr>
          <a:xfrm>
            <a:off x="5290531" y="5227980"/>
            <a:ext cx="166686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2" name="Google Shape;452;p42"/>
          <p:cNvCxnSpPr/>
          <p:nvPr/>
        </p:nvCxnSpPr>
        <p:spPr>
          <a:xfrm rot="10800000">
            <a:off x="874643" y="1590259"/>
            <a:ext cx="0" cy="72555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3" name="Google Shape;453;p42"/>
          <p:cNvSpPr/>
          <p:nvPr/>
        </p:nvSpPr>
        <p:spPr>
          <a:xfrm>
            <a:off x="2012288" y="673052"/>
            <a:ext cx="4572000" cy="6749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Saturada de Brilho</a:t>
            </a:r>
            <a:endParaRPr/>
          </a:p>
        </p:txBody>
      </p:sp>
      <p:sp>
        <p:nvSpPr>
          <p:cNvPr id="460" name="Google Shape;460;p43"/>
          <p:cNvSpPr txBox="1">
            <a:spLocks noGrp="1"/>
          </p:cNvSpPr>
          <p:nvPr>
            <p:ph type="body" idx="1"/>
          </p:nvPr>
        </p:nvSpPr>
        <p:spPr>
          <a:xfrm>
            <a:off x="237506" y="1097402"/>
            <a:ext cx="8776252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Aumentar p irá estreitar a região saturada de brilho</a:t>
            </a:r>
            <a:endParaRPr/>
          </a:p>
        </p:txBody>
      </p:sp>
      <p:sp>
        <p:nvSpPr>
          <p:cNvPr id="461" name="Google Shape;46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462" name="Google Shape;462;p43" descr="page27image70737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551" y="1766152"/>
            <a:ext cx="8274898" cy="257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Cálculo de Iluminação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Reflexão/Iluminação Ambiente</a:t>
            </a:r>
            <a:endParaRPr/>
          </a:p>
        </p:txBody>
      </p:sp>
      <p:sp>
        <p:nvSpPr>
          <p:cNvPr id="468" name="Google Shape;468;p44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3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Reflexão/Iluminação que não depende de nada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Adiciona uma cor constante a superfície para compensar qualquer falta de iluminação, preenchendo regiões escurecidas</a:t>
            </a:r>
            <a:endParaRPr/>
          </a:p>
        </p:txBody>
      </p:sp>
      <p:sp>
        <p:nvSpPr>
          <p:cNvPr id="469" name="Google Shape;46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70" name="Google Shape;47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1" y="2097009"/>
            <a:ext cx="2711450" cy="3238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4"/>
          <p:cNvSpPr/>
          <p:nvPr/>
        </p:nvSpPr>
        <p:spPr>
          <a:xfrm>
            <a:off x="4731674" y="3087064"/>
            <a:ext cx="1777474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72" name="Google Shape;472;p44"/>
          <p:cNvSpPr/>
          <p:nvPr/>
        </p:nvSpPr>
        <p:spPr>
          <a:xfrm>
            <a:off x="5366776" y="435824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ambiente</a:t>
            </a:r>
            <a:endParaRPr/>
          </a:p>
        </p:txBody>
      </p:sp>
      <p:cxnSp>
        <p:nvCxnSpPr>
          <p:cNvPr id="473" name="Google Shape;473;p44"/>
          <p:cNvCxnSpPr>
            <a:stCxn id="472" idx="0"/>
          </p:cNvCxnSpPr>
          <p:nvPr/>
        </p:nvCxnSpPr>
        <p:spPr>
          <a:xfrm rot="10800000">
            <a:off x="5867746" y="3610347"/>
            <a:ext cx="473400" cy="7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4" name="Google Shape;474;p44"/>
          <p:cNvSpPr/>
          <p:nvPr/>
        </p:nvSpPr>
        <p:spPr>
          <a:xfrm>
            <a:off x="3463238" y="4156128"/>
            <a:ext cx="17752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ambiente refletida</a:t>
            </a:r>
            <a:endParaRPr/>
          </a:p>
        </p:txBody>
      </p:sp>
      <p:cxnSp>
        <p:nvCxnSpPr>
          <p:cNvPr id="475" name="Google Shape;475;p44"/>
          <p:cNvCxnSpPr>
            <a:stCxn id="474" idx="0"/>
          </p:cNvCxnSpPr>
          <p:nvPr/>
        </p:nvCxnSpPr>
        <p:spPr>
          <a:xfrm rot="10800000" flipH="1">
            <a:off x="4350858" y="3571728"/>
            <a:ext cx="529800" cy="584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de Reflexão Blinn-Phong</a:t>
            </a: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60731" y="3200400"/>
            <a:ext cx="8554669" cy="41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Ambiente    +      Difusa      +   Especular    = Reflexão Phong</a:t>
            </a:r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83" name="Google Shape;483;p45" descr="page30image70565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419" y="1221770"/>
            <a:ext cx="83185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725" y="3974281"/>
            <a:ext cx="8084679" cy="103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/>
              <a:t>Shading</a:t>
            </a:r>
            <a:r>
              <a:rPr lang="pt-BR"/>
              <a:t> em Malhas de Triângulos</a:t>
            </a: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491" name="Google Shape;491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Infelizmente não conheço nenhuma tradução adequada.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tradução usada é "sombreamento", mas fica estranha.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Prefiro "tonalização" mas não é muito usado</a:t>
            </a:r>
            <a:endParaRPr/>
          </a:p>
        </p:txBody>
      </p:sp>
      <p:pic>
        <p:nvPicPr>
          <p:cNvPr id="492" name="Google Shape;49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622" y="2441542"/>
            <a:ext cx="7918441" cy="243447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6"/>
          <p:cNvSpPr txBox="1"/>
          <p:nvPr/>
        </p:nvSpPr>
        <p:spPr>
          <a:xfrm>
            <a:off x="3174151" y="5325300"/>
            <a:ext cx="5169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https://www.oxfordlearnersdictionaries.com/us/definition/english/shading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Shading em Triângulos, Vértices e Pixels</a:t>
            </a:r>
            <a:endParaRPr/>
          </a:p>
        </p:txBody>
      </p:sp>
      <p:sp>
        <p:nvSpPr>
          <p:cNvPr id="500" name="Google Shape;500;p47"/>
          <p:cNvSpPr txBox="1">
            <a:spLocks noGrp="1"/>
          </p:cNvSpPr>
          <p:nvPr>
            <p:ph type="body" idx="1"/>
          </p:nvPr>
        </p:nvSpPr>
        <p:spPr>
          <a:xfrm>
            <a:off x="237506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triângulo (flat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A face do triângulo é plana (um vetor normal)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Nada bom para superfícies suaves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vértice ("Gouraud"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Interpolando as cores através do triângulo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Cada vértice possui um vetor normal</a:t>
            </a:r>
            <a:endParaRPr/>
          </a:p>
          <a:p>
            <a:pPr marL="342900" lvl="0" indent="-2032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pixel ("Phong"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Interpolando a normal através do triângulo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Calcula em cada pixel qual seria a cor</a:t>
            </a:r>
            <a:endParaRPr/>
          </a:p>
        </p:txBody>
      </p:sp>
      <p:sp>
        <p:nvSpPr>
          <p:cNvPr id="501" name="Google Shape;50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502" name="Google Shape;502;p47"/>
          <p:cNvPicPr preferRelativeResize="0"/>
          <p:nvPr/>
        </p:nvPicPr>
        <p:blipFill rotWithShape="1">
          <a:blip r:embed="rId3">
            <a:alphaModFix/>
          </a:blip>
          <a:srcRect l="26521" t="4699" r="52991" b="19608"/>
          <a:stretch/>
        </p:blipFill>
        <p:spPr>
          <a:xfrm>
            <a:off x="6826019" y="755428"/>
            <a:ext cx="1392366" cy="145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 rotWithShape="1">
          <a:blip r:embed="rId3">
            <a:alphaModFix/>
          </a:blip>
          <a:srcRect l="52601" t="3972" r="25749" b="17097"/>
          <a:stretch/>
        </p:blipFill>
        <p:spPr>
          <a:xfrm>
            <a:off x="6786590" y="2361715"/>
            <a:ext cx="1471225" cy="151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7"/>
          <p:cNvPicPr preferRelativeResize="0"/>
          <p:nvPr/>
        </p:nvPicPr>
        <p:blipFill rotWithShape="1">
          <a:blip r:embed="rId3">
            <a:alphaModFix/>
          </a:blip>
          <a:srcRect l="77241" t="5307" b="18319"/>
          <a:stretch/>
        </p:blipFill>
        <p:spPr>
          <a:xfrm>
            <a:off x="6786590" y="4044905"/>
            <a:ext cx="1546624" cy="146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Shading em Triângulos, Vértices e Pixels</a:t>
            </a:r>
            <a:endParaRPr/>
          </a:p>
        </p:txBody>
      </p:sp>
      <p:sp>
        <p:nvSpPr>
          <p:cNvPr id="511" name="Google Shape;51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12" name="Google Shape;512;p48"/>
          <p:cNvSpPr txBox="1">
            <a:spLocks noGrp="1"/>
          </p:cNvSpPr>
          <p:nvPr>
            <p:ph type="body" idx="1"/>
          </p:nvPr>
        </p:nvSpPr>
        <p:spPr>
          <a:xfrm>
            <a:off x="390548" y="4983225"/>
            <a:ext cx="8428232" cy="56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Tipo de Shading:          Flat           Gouraud         Phong</a:t>
            </a:r>
            <a:endParaRPr/>
          </a:p>
        </p:txBody>
      </p:sp>
      <p:pic>
        <p:nvPicPr>
          <p:cNvPr id="513" name="Google Shape;513;p48" descr="page33image69507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515" y="764376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8" descr="page33image695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3515" y="2194523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8" descr="page33image69592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2170" y="3624670"/>
            <a:ext cx="4673862" cy="128098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8"/>
          <p:cNvSpPr/>
          <p:nvPr/>
        </p:nvSpPr>
        <p:spPr>
          <a:xfrm>
            <a:off x="1863090" y="5453390"/>
            <a:ext cx="653278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créditos: Happyman, http://cg2010studio.com/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p48"/>
          <p:cNvCxnSpPr/>
          <p:nvPr/>
        </p:nvCxnSpPr>
        <p:spPr>
          <a:xfrm>
            <a:off x="2697480" y="1429517"/>
            <a:ext cx="0" cy="285596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8" name="Google Shape;518;p48"/>
          <p:cNvSpPr/>
          <p:nvPr/>
        </p:nvSpPr>
        <p:spPr>
          <a:xfrm rot="-5400000">
            <a:off x="1077300" y="2389198"/>
            <a:ext cx="287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Quantidade de vértices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Normais por Face</a:t>
            </a:r>
            <a:endParaRPr/>
          </a:p>
        </p:txBody>
      </p:sp>
      <p:sp>
        <p:nvSpPr>
          <p:cNvPr id="526" name="Google Shape;52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527" name="Google Shape;527;p49"/>
          <p:cNvSpPr/>
          <p:nvPr/>
        </p:nvSpPr>
        <p:spPr>
          <a:xfrm>
            <a:off x="926300" y="27529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8" name="Google Shape;528;p49"/>
          <p:cNvCxnSpPr/>
          <p:nvPr/>
        </p:nvCxnSpPr>
        <p:spPr>
          <a:xfrm rot="10800000">
            <a:off x="3363250" y="23151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49"/>
          <p:cNvCxnSpPr/>
          <p:nvPr/>
        </p:nvCxnSpPr>
        <p:spPr>
          <a:xfrm rot="10800000" flipH="1">
            <a:off x="7115917" y="2559421"/>
            <a:ext cx="949800" cy="720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49"/>
          <p:cNvCxnSpPr/>
          <p:nvPr/>
        </p:nvCxnSpPr>
        <p:spPr>
          <a:xfrm rot="10800000">
            <a:off x="5627675" y="2638051"/>
            <a:ext cx="976500" cy="648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Normais por Vértice</a:t>
            </a:r>
            <a:endParaRPr/>
          </a:p>
        </p:txBody>
      </p:sp>
      <p:sp>
        <p:nvSpPr>
          <p:cNvPr id="537" name="Google Shape;53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538" name="Google Shape;5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0"/>
          <p:cNvSpPr/>
          <p:nvPr/>
        </p:nvSpPr>
        <p:spPr>
          <a:xfrm>
            <a:off x="926300" y="26767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0" name="Google Shape;540;p50"/>
          <p:cNvCxnSpPr/>
          <p:nvPr/>
        </p:nvCxnSpPr>
        <p:spPr>
          <a:xfrm rot="10800000">
            <a:off x="9263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50"/>
          <p:cNvCxnSpPr/>
          <p:nvPr/>
        </p:nvCxnSpPr>
        <p:spPr>
          <a:xfrm rot="10800000" flipH="1">
            <a:off x="6875067" y="1695421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50"/>
          <p:cNvCxnSpPr/>
          <p:nvPr/>
        </p:nvCxnSpPr>
        <p:spPr>
          <a:xfrm rot="10800000">
            <a:off x="5942075" y="1738926"/>
            <a:ext cx="933000" cy="732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50"/>
          <p:cNvCxnSpPr/>
          <p:nvPr/>
        </p:nvCxnSpPr>
        <p:spPr>
          <a:xfrm rot="10800000">
            <a:off x="3777800" y="1157551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50"/>
          <p:cNvCxnSpPr/>
          <p:nvPr/>
        </p:nvCxnSpPr>
        <p:spPr>
          <a:xfrm rot="10800000">
            <a:off x="44915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50"/>
          <p:cNvCxnSpPr/>
          <p:nvPr/>
        </p:nvCxnSpPr>
        <p:spPr>
          <a:xfrm rot="10800000">
            <a:off x="5050866" y="2778940"/>
            <a:ext cx="971700" cy="735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50"/>
          <p:cNvCxnSpPr/>
          <p:nvPr/>
        </p:nvCxnSpPr>
        <p:spPr>
          <a:xfrm rot="10800000">
            <a:off x="5933375" y="3285551"/>
            <a:ext cx="941700" cy="7398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50"/>
          <p:cNvCxnSpPr/>
          <p:nvPr/>
        </p:nvCxnSpPr>
        <p:spPr>
          <a:xfrm rot="10800000" flipH="1">
            <a:off x="7735292" y="27500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50"/>
          <p:cNvCxnSpPr/>
          <p:nvPr/>
        </p:nvCxnSpPr>
        <p:spPr>
          <a:xfrm rot="10800000" flipH="1">
            <a:off x="6875067" y="32676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50"/>
          <p:cNvCxnSpPr/>
          <p:nvPr/>
        </p:nvCxnSpPr>
        <p:spPr>
          <a:xfrm rot="10800000">
            <a:off x="6875067" y="1450471"/>
            <a:ext cx="0" cy="104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50"/>
          <p:cNvCxnSpPr/>
          <p:nvPr/>
        </p:nvCxnSpPr>
        <p:spPr>
          <a:xfrm rot="10800000">
            <a:off x="6711068" y="2866248"/>
            <a:ext cx="171900" cy="116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Vértice</a:t>
            </a:r>
            <a:endParaRPr/>
          </a:p>
        </p:txBody>
      </p:sp>
      <p:sp>
        <p:nvSpPr>
          <p:cNvPr id="556" name="Google Shape;556;p5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773900" cy="17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Melhor obter normais da geometria desejada, por exemplo: uma esfera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Senão inferir as normais das faces dos triângulos</a:t>
            </a:r>
            <a:endParaRPr sz="1900"/>
          </a:p>
        </p:txBody>
      </p:sp>
      <p:sp>
        <p:nvSpPr>
          <p:cNvPr id="557" name="Google Shape;55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558" name="Google Shape;55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8780" y="568947"/>
            <a:ext cx="2727960" cy="251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1" descr="{&quot;id&quot;:&quot;2&quot;,&quot;code&quot;:&quot;$$N_{v}=\\frac{\\sum_{i}^{}N_{i}}{\\left\\|\\sum_{i}^{}N_{i}\\right\\|}$$&quot;,&quot;aid&quot;:null,&quot;font&quot;:{&quot;size&quot;:12,&quot;family&quot;:&quot;Arial&quot;,&quot;color&quot;:&quot;#000000&quot;},&quot;type&quot;:&quot;$$&quot;,&quot;backgroundColor&quot;:&quot;#FFFFFF&quot;,&quot;backgroundColorModified&quot;:null,&quot;ts&quot;:1632849566666,&quot;cs&quot;:&quot;DNbQ7+VYEXgLSqxG7caqWw==&quot;,&quot;size&quot;:{&quot;width&quot;:120.83333333333333,&quot;height&quot;:47.1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125" y="4474125"/>
            <a:ext cx="2727976" cy="106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1"/>
          <p:cNvSpPr txBox="1">
            <a:spLocks noGrp="1"/>
          </p:cNvSpPr>
          <p:nvPr>
            <p:ph type="body" idx="1"/>
          </p:nvPr>
        </p:nvSpPr>
        <p:spPr>
          <a:xfrm>
            <a:off x="390550" y="3502125"/>
            <a:ext cx="4773900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Proposta mais simples: Médias das normais das faces ao redor</a:t>
            </a:r>
            <a:endParaRPr sz="1900"/>
          </a:p>
        </p:txBody>
      </p:sp>
      <p:pic>
        <p:nvPicPr>
          <p:cNvPr id="561" name="Google Shape;56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125" y="3502114"/>
            <a:ext cx="1581150" cy="20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51"/>
          <p:cNvGrpSpPr/>
          <p:nvPr/>
        </p:nvGrpSpPr>
        <p:grpSpPr>
          <a:xfrm>
            <a:off x="6033629" y="3383708"/>
            <a:ext cx="1984850" cy="1442084"/>
            <a:chOff x="6033629" y="3383708"/>
            <a:chExt cx="1984850" cy="1442084"/>
          </a:xfrm>
        </p:grpSpPr>
        <p:cxnSp>
          <p:nvCxnSpPr>
            <p:cNvPr id="563" name="Google Shape;563;p51"/>
            <p:cNvCxnSpPr/>
            <p:nvPr/>
          </p:nvCxnSpPr>
          <p:spPr>
            <a:xfrm rot="10800000">
              <a:off x="6588950" y="3600200"/>
              <a:ext cx="157200" cy="32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4" name="Google Shape;564;p51"/>
            <p:cNvCxnSpPr/>
            <p:nvPr/>
          </p:nvCxnSpPr>
          <p:spPr>
            <a:xfrm rot="10800000" flipH="1">
              <a:off x="7143204" y="3532807"/>
              <a:ext cx="83700" cy="37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5" name="Google Shape;565;p51"/>
            <p:cNvSpPr txBox="1"/>
            <p:nvPr/>
          </p:nvSpPr>
          <p:spPr>
            <a:xfrm>
              <a:off x="6314304" y="34866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0</a:t>
              </a:r>
              <a:endParaRPr baseline="-25000"/>
            </a:p>
          </p:txBody>
        </p:sp>
        <p:sp>
          <p:nvSpPr>
            <p:cNvPr id="566" name="Google Shape;566;p51"/>
            <p:cNvSpPr txBox="1"/>
            <p:nvPr/>
          </p:nvSpPr>
          <p:spPr>
            <a:xfrm>
              <a:off x="7195639" y="338370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1</a:t>
              </a:r>
              <a:endParaRPr baseline="-25000"/>
            </a:p>
          </p:txBody>
        </p:sp>
        <p:sp>
          <p:nvSpPr>
            <p:cNvPr id="567" name="Google Shape;567;p51"/>
            <p:cNvSpPr txBox="1"/>
            <p:nvPr/>
          </p:nvSpPr>
          <p:spPr>
            <a:xfrm>
              <a:off x="6033629" y="391851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2</a:t>
              </a:r>
              <a:endParaRPr baseline="-25000"/>
            </a:p>
          </p:txBody>
        </p:sp>
        <p:cxnSp>
          <p:nvCxnSpPr>
            <p:cNvPr id="568" name="Google Shape;568;p51"/>
            <p:cNvCxnSpPr/>
            <p:nvPr/>
          </p:nvCxnSpPr>
          <p:spPr>
            <a:xfrm rot="10800000" flipH="1">
              <a:off x="7410275" y="3958600"/>
              <a:ext cx="253500" cy="27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9" name="Google Shape;569;p51"/>
            <p:cNvCxnSpPr/>
            <p:nvPr/>
          </p:nvCxnSpPr>
          <p:spPr>
            <a:xfrm rot="10800000" flipH="1">
              <a:off x="7160675" y="4247025"/>
              <a:ext cx="135900" cy="32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0" name="Google Shape;570;p51"/>
            <p:cNvCxnSpPr/>
            <p:nvPr/>
          </p:nvCxnSpPr>
          <p:spPr>
            <a:xfrm rot="10800000">
              <a:off x="6661225" y="4349100"/>
              <a:ext cx="122400" cy="34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1" name="Google Shape;571;p51"/>
            <p:cNvCxnSpPr/>
            <p:nvPr/>
          </p:nvCxnSpPr>
          <p:spPr>
            <a:xfrm rot="10800000">
              <a:off x="6325658" y="4033259"/>
              <a:ext cx="179700" cy="24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2" name="Google Shape;572;p51"/>
            <p:cNvSpPr txBox="1"/>
            <p:nvPr/>
          </p:nvSpPr>
          <p:spPr>
            <a:xfrm>
              <a:off x="7627879" y="391374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3</a:t>
              </a:r>
              <a:endParaRPr baseline="-25000"/>
            </a:p>
          </p:txBody>
        </p:sp>
        <p:sp>
          <p:nvSpPr>
            <p:cNvPr id="573" name="Google Shape;573;p51"/>
            <p:cNvSpPr txBox="1"/>
            <p:nvPr/>
          </p:nvSpPr>
          <p:spPr>
            <a:xfrm>
              <a:off x="6472254" y="44564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4</a:t>
              </a:r>
              <a:endParaRPr baseline="-25000"/>
            </a:p>
          </p:txBody>
        </p:sp>
        <p:sp>
          <p:nvSpPr>
            <p:cNvPr id="574" name="Google Shape;574;p51"/>
            <p:cNvSpPr txBox="1"/>
            <p:nvPr/>
          </p:nvSpPr>
          <p:spPr>
            <a:xfrm>
              <a:off x="7146930" y="433892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5</a:t>
              </a:r>
              <a:endParaRPr baseline="-25000"/>
            </a:p>
          </p:txBody>
        </p:sp>
      </p:grpSp>
      <p:grpSp>
        <p:nvGrpSpPr>
          <p:cNvPr id="575" name="Google Shape;575;p51"/>
          <p:cNvGrpSpPr/>
          <p:nvPr/>
        </p:nvGrpSpPr>
        <p:grpSpPr>
          <a:xfrm>
            <a:off x="6927399" y="3801397"/>
            <a:ext cx="390600" cy="491700"/>
            <a:chOff x="6927399" y="3801397"/>
            <a:chExt cx="390600" cy="491700"/>
          </a:xfrm>
        </p:grpSpPr>
        <p:cxnSp>
          <p:nvCxnSpPr>
            <p:cNvPr id="576" name="Google Shape;576;p51"/>
            <p:cNvCxnSpPr/>
            <p:nvPr/>
          </p:nvCxnSpPr>
          <p:spPr>
            <a:xfrm rot="10800000" flipH="1">
              <a:off x="6954479" y="3801397"/>
              <a:ext cx="71400" cy="491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7" name="Google Shape;577;p51"/>
            <p:cNvSpPr txBox="1"/>
            <p:nvPr/>
          </p:nvSpPr>
          <p:spPr>
            <a:xfrm>
              <a:off x="6927399" y="382409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chemeClr val="dk1"/>
                  </a:solidFill>
                </a:rPr>
                <a:t>N</a:t>
              </a:r>
              <a:r>
                <a:rPr lang="pt-BR" sz="1200" b="1" baseline="-25000">
                  <a:solidFill>
                    <a:schemeClr val="dk1"/>
                  </a:solidFill>
                </a:rPr>
                <a:t>v</a:t>
              </a:r>
              <a:endParaRPr b="1" baseline="-25000"/>
            </a:p>
          </p:txBody>
        </p:sp>
      </p:grpSp>
      <p:sp>
        <p:nvSpPr>
          <p:cNvPr id="578" name="Google Shape;578;p51"/>
          <p:cNvSpPr/>
          <p:nvPr/>
        </p:nvSpPr>
        <p:spPr>
          <a:xfrm>
            <a:off x="6933861" y="4255661"/>
            <a:ext cx="43800" cy="43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Vértice</a:t>
            </a:r>
            <a:endParaRPr/>
          </a:p>
        </p:txBody>
      </p:sp>
      <p:sp>
        <p:nvSpPr>
          <p:cNvPr id="584" name="Google Shape;584;p52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1219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Interpolação baricêntrica das normais</a:t>
            </a:r>
            <a:endParaRPr/>
          </a:p>
        </p:txBody>
      </p:sp>
      <p:sp>
        <p:nvSpPr>
          <p:cNvPr id="585" name="Google Shape;58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586" name="Google Shape;586;p52"/>
          <p:cNvSpPr/>
          <p:nvPr/>
        </p:nvSpPr>
        <p:spPr>
          <a:xfrm>
            <a:off x="1767525" y="3147624"/>
            <a:ext cx="5675725" cy="1882750"/>
          </a:xfrm>
          <a:custGeom>
            <a:avLst/>
            <a:gdLst/>
            <a:ahLst/>
            <a:cxnLst/>
            <a:rect l="l" t="t" r="r" b="b"/>
            <a:pathLst>
              <a:path w="227029" h="75310" extrusionOk="0">
                <a:moveTo>
                  <a:pt x="0" y="75310"/>
                </a:moveTo>
                <a:cubicBezTo>
                  <a:pt x="9296" y="64181"/>
                  <a:pt x="27298" y="19731"/>
                  <a:pt x="55775" y="8537"/>
                </a:cubicBezTo>
                <a:cubicBezTo>
                  <a:pt x="84252" y="-2657"/>
                  <a:pt x="142319" y="-2854"/>
                  <a:pt x="170861" y="8144"/>
                </a:cubicBezTo>
                <a:cubicBezTo>
                  <a:pt x="199403" y="19142"/>
                  <a:pt x="217668" y="63462"/>
                  <a:pt x="227029" y="74525"/>
                </a:cubicBezTo>
              </a:path>
            </a:pathLst>
          </a:custGeom>
          <a:noFill/>
          <a:ln w="19050" cap="flat" cmpd="sng">
            <a:solidFill>
              <a:srgbClr val="20124D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587" name="Google Shape;587;p52"/>
          <p:cNvCxnSpPr/>
          <p:nvPr/>
        </p:nvCxnSpPr>
        <p:spPr>
          <a:xfrm rot="10800000" flipH="1">
            <a:off x="6313995" y="2209375"/>
            <a:ext cx="549900" cy="8838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52"/>
          <p:cNvCxnSpPr/>
          <p:nvPr/>
        </p:nvCxnSpPr>
        <p:spPr>
          <a:xfrm rot="10800000">
            <a:off x="2287895" y="2238786"/>
            <a:ext cx="564900" cy="8892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52"/>
          <p:cNvCxnSpPr/>
          <p:nvPr/>
        </p:nvCxnSpPr>
        <p:spPr>
          <a:xfrm rot="10800000">
            <a:off x="2729814" y="2032675"/>
            <a:ext cx="378300" cy="1092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p52"/>
          <p:cNvCxnSpPr/>
          <p:nvPr/>
        </p:nvCxnSpPr>
        <p:spPr>
          <a:xfrm rot="10800000">
            <a:off x="3181689" y="1924675"/>
            <a:ext cx="216300" cy="1200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52"/>
          <p:cNvCxnSpPr/>
          <p:nvPr/>
        </p:nvCxnSpPr>
        <p:spPr>
          <a:xfrm rot="10800000">
            <a:off x="3564564" y="1865875"/>
            <a:ext cx="123300" cy="12594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2" name="Google Shape;592;p52"/>
          <p:cNvCxnSpPr/>
          <p:nvPr/>
        </p:nvCxnSpPr>
        <p:spPr>
          <a:xfrm rot="10800000">
            <a:off x="3908139" y="1826575"/>
            <a:ext cx="69600" cy="12987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" name="Google Shape;593;p52"/>
          <p:cNvCxnSpPr/>
          <p:nvPr/>
        </p:nvCxnSpPr>
        <p:spPr>
          <a:xfrm rot="10800000">
            <a:off x="4232214" y="1806775"/>
            <a:ext cx="35400" cy="13185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4" name="Google Shape;594;p52"/>
          <p:cNvCxnSpPr/>
          <p:nvPr/>
        </p:nvCxnSpPr>
        <p:spPr>
          <a:xfrm rot="10800000" flipH="1">
            <a:off x="4557489" y="1787275"/>
            <a:ext cx="8700" cy="1338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5" name="Google Shape;595;p52"/>
          <p:cNvCxnSpPr/>
          <p:nvPr/>
        </p:nvCxnSpPr>
        <p:spPr>
          <a:xfrm rot="10800000" flipH="1">
            <a:off x="4847364" y="1777375"/>
            <a:ext cx="23100" cy="13479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52"/>
          <p:cNvCxnSpPr/>
          <p:nvPr/>
        </p:nvCxnSpPr>
        <p:spPr>
          <a:xfrm rot="10800000" flipH="1">
            <a:off x="5137239" y="1796875"/>
            <a:ext cx="77100" cy="12963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52"/>
          <p:cNvCxnSpPr/>
          <p:nvPr/>
        </p:nvCxnSpPr>
        <p:spPr>
          <a:xfrm rot="10800000" flipH="1">
            <a:off x="5427114" y="1836175"/>
            <a:ext cx="101400" cy="1257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" name="Google Shape;598;p52"/>
          <p:cNvCxnSpPr/>
          <p:nvPr/>
        </p:nvCxnSpPr>
        <p:spPr>
          <a:xfrm rot="10800000" flipH="1">
            <a:off x="5716989" y="1885375"/>
            <a:ext cx="194400" cy="1207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52"/>
          <p:cNvCxnSpPr/>
          <p:nvPr/>
        </p:nvCxnSpPr>
        <p:spPr>
          <a:xfrm rot="10800000" flipH="1">
            <a:off x="6006864" y="1993375"/>
            <a:ext cx="336600" cy="1099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52"/>
          <p:cNvSpPr/>
          <p:nvPr/>
        </p:nvSpPr>
        <p:spPr>
          <a:xfrm>
            <a:off x="1738064" y="3093175"/>
            <a:ext cx="5724536" cy="1934468"/>
          </a:xfrm>
          <a:custGeom>
            <a:avLst/>
            <a:gdLst/>
            <a:ahLst/>
            <a:cxnLst/>
            <a:rect l="l" t="t" r="r" b="b"/>
            <a:pathLst>
              <a:path w="227029" h="71094" extrusionOk="0">
                <a:moveTo>
                  <a:pt x="0" y="71094"/>
                </a:moveTo>
                <a:lnTo>
                  <a:pt x="44385" y="1179"/>
                </a:lnTo>
                <a:lnTo>
                  <a:pt x="181466" y="0"/>
                </a:lnTo>
                <a:lnTo>
                  <a:pt x="227029" y="69523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Suavizando</a:t>
            </a:r>
            <a:endParaRPr/>
          </a:p>
        </p:txBody>
      </p:sp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 essa técnica podemos produzir superfícies que parecem suaves, quando não são.</a:t>
            </a:r>
            <a:endParaRPr/>
          </a:p>
        </p:txBody>
      </p:sp>
      <p:sp>
        <p:nvSpPr>
          <p:cNvPr id="608" name="Google Shape;608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609" name="Google Shape;6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00" y="1767550"/>
            <a:ext cx="6990601" cy="31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vimos até agora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541251" y="2285380"/>
            <a:ext cx="233379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Posicionando câmeras e objetos no mundo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68" name="Google Shape;68;p9" descr="page2image238310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175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 descr="page2image9313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 descr="page2image93180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34163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page2image238437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3175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 descr="page2image72067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8323" y="3246740"/>
            <a:ext cx="1961148" cy="172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 descr="page2image71940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45203" y="3246646"/>
            <a:ext cx="2211774" cy="171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 descr="page2image71971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32709" y="3246646"/>
            <a:ext cx="1879695" cy="156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9731" y="824964"/>
            <a:ext cx="2211996" cy="150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02015" y="764693"/>
            <a:ext cx="2565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51504" y="652647"/>
            <a:ext cx="2625748" cy="157239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 txBox="1"/>
          <p:nvPr/>
        </p:nvSpPr>
        <p:spPr>
          <a:xfrm>
            <a:off x="3086100" y="2285380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posição dos objetos em relação a câmera</a:t>
            </a:r>
            <a:endParaRPr/>
          </a:p>
        </p:txBody>
      </p:sp>
      <p:sp>
        <p:nvSpPr>
          <p:cNvPr id="79" name="Google Shape;79;p9"/>
          <p:cNvSpPr txBox="1"/>
          <p:nvPr/>
        </p:nvSpPr>
        <p:spPr>
          <a:xfrm>
            <a:off x="6411792" y="2285380"/>
            <a:ext cx="1928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Projetando os objetos na tela</a:t>
            </a:r>
            <a:endParaRPr/>
          </a:p>
        </p:txBody>
      </p:sp>
      <p:sp>
        <p:nvSpPr>
          <p:cNvPr id="80" name="Google Shape;80;p9"/>
          <p:cNvSpPr txBox="1"/>
          <p:nvPr/>
        </p:nvSpPr>
        <p:spPr>
          <a:xfrm>
            <a:off x="541251" y="4946505"/>
            <a:ext cx="242227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a cobertura dos triângulos</a:t>
            </a:r>
            <a:endParaRPr/>
          </a:p>
        </p:txBody>
      </p:sp>
      <p:sp>
        <p:nvSpPr>
          <p:cNvPr id="81" name="Google Shape;81;p9"/>
          <p:cNvSpPr txBox="1"/>
          <p:nvPr/>
        </p:nvSpPr>
        <p:spPr>
          <a:xfrm>
            <a:off x="3174580" y="4946505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Interpolando os atributos do triângulo</a:t>
            </a:r>
            <a:endParaRPr/>
          </a:p>
        </p:txBody>
      </p:sp>
      <p:sp>
        <p:nvSpPr>
          <p:cNvPr id="82" name="Google Shape;82;p9"/>
          <p:cNvSpPr txBox="1"/>
          <p:nvPr/>
        </p:nvSpPr>
        <p:spPr>
          <a:xfrm>
            <a:off x="6576472" y="4946505"/>
            <a:ext cx="2176980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texturas mapeada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Smooth Shading</a:t>
            </a:r>
            <a:endParaRPr/>
          </a:p>
        </p:txBody>
      </p:sp>
      <p:sp>
        <p:nvSpPr>
          <p:cNvPr id="616" name="Google Shape;616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617" name="Google Shape;617;p54" descr="Smooth shading avoids the usual hard creased edges of a polygon model. This tutorial demonstrates this concept, and shows how vertex normals influence the shading of a polygon. &#10; &#10;Author: Andrew Silke &#10;www.guerrillacg.org/index.php/presenters/andrew-silke &#10; &#10;This video is a high quality training video from The Guerrilla CG Project ( guerrillacg.org ) a non for profit organisation dedicated to teaching the fundamentals of computer graphics. &#10; &#10;For more information about Computer Graphics and higher quality videos visit The Guerrilla CG Project guerrillacg.org." title="Smooth Shad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3025" y="756725"/>
            <a:ext cx="5967550" cy="44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4"/>
          <p:cNvSpPr txBox="1"/>
          <p:nvPr/>
        </p:nvSpPr>
        <p:spPr>
          <a:xfrm>
            <a:off x="1403025" y="5314725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https://www.youtube.com/watch?v=PMgjVJogIbc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Fragment Lighting</a:t>
            </a:r>
            <a:endParaRPr/>
          </a:p>
        </p:txBody>
      </p:sp>
      <p:sp>
        <p:nvSpPr>
          <p:cNvPr id="625" name="Google Shape;625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outro ponto no cálculo da cor na superfície é que para luzes pontuais é necessário descobrir a coordenada 3D da posição do pixel sobre o objeto. Porém como já estamos em coordenadas da tela (2D) será necessário interpolar novamente para encontrar essa posição.</a:t>
            </a:r>
            <a:endParaRPr/>
          </a:p>
        </p:txBody>
      </p:sp>
      <p:sp>
        <p:nvSpPr>
          <p:cNvPr id="626" name="Google Shape;626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627" name="Google Shape;627;p55"/>
          <p:cNvSpPr txBox="1"/>
          <p:nvPr/>
        </p:nvSpPr>
        <p:spPr>
          <a:xfrm>
            <a:off x="315750" y="5025825"/>
            <a:ext cx="85125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Referência: </a:t>
            </a:r>
            <a:r>
              <a:rPr lang="pt-BR" sz="13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https://paroj.github.io/gltut/Illumination/Tut10%20Fragment%20Lighting.html</a:t>
            </a:r>
            <a:endParaRPr sz="7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https://www.tomdalling.com/blog/modern-opengl/06-diffuse-point-lighting/</a:t>
            </a:r>
            <a:r>
              <a:rPr lang="pt-BR" sz="13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28" name="Google Shape;62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100" y="2359900"/>
            <a:ext cx="25336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5"/>
          <p:cNvSpPr txBox="1"/>
          <p:nvPr/>
        </p:nvSpPr>
        <p:spPr>
          <a:xfrm>
            <a:off x="1079375" y="2359900"/>
            <a:ext cx="4522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model;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sampler2D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 {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position;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intensities;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//a.k.a the color of the light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 light;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vec2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fragTexCoord;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fragNormal;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fragVert;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finalColor;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normal in world coordinates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normalMatrix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transpose(inverse(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(model)));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normalize(normalMatrix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fragNormal);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location of this fragment (pixel) in world coordinates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fragPosition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(fragVert,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vector from this pixels surface to the light source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surfaceToLight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light.position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fragPosition;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cosine of the angle of incidence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dot(normal, surfaceToLight)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(length(surfaceToLight)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length(normal));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clamp(brightness,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final color of the pixel, based on: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1. The angle of incidence: brightness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2. The color/intensities of the light: light.intensities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3. The texture and texture coord: texture(tex, fragTexCoord)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surfaceColor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texture(tex, fragTexCoord);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finalColor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light.intensities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surfaceColor.rgb, surfaceColor.a);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6"/>
          <p:cNvPicPr preferRelativeResize="0"/>
          <p:nvPr/>
        </p:nvPicPr>
        <p:blipFill rotWithShape="1">
          <a:blip r:embed="rId3">
            <a:alphaModFix/>
          </a:blip>
          <a:srcRect t="18785"/>
          <a:stretch/>
        </p:blipFill>
        <p:spPr>
          <a:xfrm>
            <a:off x="1362075" y="1124450"/>
            <a:ext cx="6419850" cy="391427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6"/>
          <p:cNvSpPr txBox="1"/>
          <p:nvPr/>
        </p:nvSpPr>
        <p:spPr>
          <a:xfrm>
            <a:off x="4572000" y="4360875"/>
            <a:ext cx="32100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Divida a geometria da superfície em pequenos triângulos e ajuste a posição deles conforme os valores da textura</a:t>
            </a:r>
            <a:endParaRPr sz="1100"/>
          </a:p>
        </p:txBody>
      </p:sp>
      <p:sp>
        <p:nvSpPr>
          <p:cNvPr id="637" name="Google Shape;637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Bump(normal) and displacement mapping </a:t>
            </a:r>
            <a:endParaRPr/>
          </a:p>
        </p:txBody>
      </p:sp>
      <p:sp>
        <p:nvSpPr>
          <p:cNvPr id="638" name="Google Shape;638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639" name="Google Shape;639;p56"/>
          <p:cNvSpPr txBox="1"/>
          <p:nvPr/>
        </p:nvSpPr>
        <p:spPr>
          <a:xfrm>
            <a:off x="1779350" y="706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62305"/>
                </a:solidFill>
              </a:rPr>
              <a:t>bump mapping </a:t>
            </a:r>
            <a:endParaRPr sz="1800">
              <a:solidFill>
                <a:srgbClr val="C62305"/>
              </a:solidFill>
            </a:endParaRPr>
          </a:p>
        </p:txBody>
      </p:sp>
      <p:sp>
        <p:nvSpPr>
          <p:cNvPr id="640" name="Google Shape;640;p56"/>
          <p:cNvSpPr txBox="1"/>
          <p:nvPr/>
        </p:nvSpPr>
        <p:spPr>
          <a:xfrm>
            <a:off x="1309500" y="4343625"/>
            <a:ext cx="31521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Use os valores da textura para perturbar as normais da superfície, o que leva a uma aparência falsa  de sobressaltos.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41" name="Google Shape;641;p56"/>
          <p:cNvSpPr txBox="1"/>
          <p:nvPr/>
        </p:nvSpPr>
        <p:spPr>
          <a:xfrm>
            <a:off x="4670150" y="662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62305"/>
                </a:solidFill>
              </a:rPr>
              <a:t>displacement mapping </a:t>
            </a:r>
            <a:endParaRPr sz="1800">
              <a:solidFill>
                <a:srgbClr val="C62305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Normal Mapping</a:t>
            </a:r>
            <a:endParaRPr/>
          </a:p>
        </p:txBody>
      </p:sp>
      <p:sp>
        <p:nvSpPr>
          <p:cNvPr id="648" name="Google Shape;648;p57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Normal Mapping é uma das técnicas mais usadas para criar o efeito de bump mapping.</a:t>
            </a:r>
            <a:endParaRPr/>
          </a:p>
        </p:txBody>
      </p:sp>
      <p:sp>
        <p:nvSpPr>
          <p:cNvPr id="649" name="Google Shape;64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650" name="Google Shape;650;p57"/>
          <p:cNvSpPr txBox="1"/>
          <p:nvPr/>
        </p:nvSpPr>
        <p:spPr>
          <a:xfrm>
            <a:off x="2701950" y="4371825"/>
            <a:ext cx="37401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>
                <a:solidFill>
                  <a:schemeClr val="dk1"/>
                </a:solidFill>
              </a:rPr>
              <a:t>X: -1 a +1	:  Red:</a:t>
            </a:r>
            <a:r>
              <a:rPr lang="pt-BR" sz="1550">
                <a:solidFill>
                  <a:schemeClr val="dk1"/>
                </a:solidFill>
              </a:rPr>
              <a:t>    </a:t>
            </a:r>
            <a:r>
              <a:rPr lang="pt-BR" sz="1850">
                <a:solidFill>
                  <a:schemeClr val="dk1"/>
                </a:solidFill>
              </a:rPr>
              <a:t>    0 a 255</a:t>
            </a:r>
            <a:endParaRPr sz="1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>
                <a:solidFill>
                  <a:schemeClr val="dk1"/>
                </a:solidFill>
              </a:rPr>
              <a:t>Y: -1 a +1	:  Green:    0 a 255</a:t>
            </a:r>
            <a:endParaRPr sz="1850">
              <a:solidFill>
                <a:schemeClr val="dk1"/>
              </a:solidFill>
            </a:endParaRPr>
          </a:p>
          <a:p>
            <a:pPr marL="0" marR="1397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>
                <a:solidFill>
                  <a:schemeClr val="dk1"/>
                </a:solidFill>
              </a:rPr>
              <a:t>Z:  0 a -1	:  Blue:</a:t>
            </a:r>
            <a:r>
              <a:rPr lang="pt-BR" sz="1650">
                <a:solidFill>
                  <a:schemeClr val="dk1"/>
                </a:solidFill>
              </a:rPr>
              <a:t>  </a:t>
            </a:r>
            <a:r>
              <a:rPr lang="pt-BR" sz="1850">
                <a:solidFill>
                  <a:schemeClr val="dk1"/>
                </a:solidFill>
              </a:rPr>
              <a:t> 128 a 255</a:t>
            </a:r>
            <a:endParaRPr sz="1850">
              <a:solidFill>
                <a:schemeClr val="dk1"/>
              </a:solidFill>
            </a:endParaRPr>
          </a:p>
        </p:txBody>
      </p:sp>
      <p:sp>
        <p:nvSpPr>
          <p:cNvPr id="651" name="Google Shape;651;p57"/>
          <p:cNvSpPr txBox="1"/>
          <p:nvPr/>
        </p:nvSpPr>
        <p:spPr>
          <a:xfrm>
            <a:off x="357900" y="3145875"/>
            <a:ext cx="8428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Os canais de cores na textura informam como o vetor normal deve ser modificado. O mapeamento é feito das cores RGB para as direções XYZ, com a seguinte relação:</a:t>
            </a:r>
            <a:endParaRPr/>
          </a:p>
        </p:txBody>
      </p:sp>
      <p:cxnSp>
        <p:nvCxnSpPr>
          <p:cNvPr id="652" name="Google Shape;652;p57"/>
          <p:cNvCxnSpPr/>
          <p:nvPr/>
        </p:nvCxnSpPr>
        <p:spPr>
          <a:xfrm>
            <a:off x="2940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3" name="Google Shape;653;p57"/>
          <p:cNvCxnSpPr/>
          <p:nvPr/>
        </p:nvCxnSpPr>
        <p:spPr>
          <a:xfrm>
            <a:off x="2805425" y="2165750"/>
            <a:ext cx="3084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57"/>
          <p:cNvCxnSpPr/>
          <p:nvPr/>
        </p:nvCxnSpPr>
        <p:spPr>
          <a:xfrm>
            <a:off x="3092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5" name="Google Shape;655;p57"/>
          <p:cNvCxnSpPr/>
          <p:nvPr/>
        </p:nvCxnSpPr>
        <p:spPr>
          <a:xfrm>
            <a:off x="3245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6" name="Google Shape;656;p57"/>
          <p:cNvCxnSpPr/>
          <p:nvPr/>
        </p:nvCxnSpPr>
        <p:spPr>
          <a:xfrm>
            <a:off x="3397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7" name="Google Shape;657;p57"/>
          <p:cNvCxnSpPr/>
          <p:nvPr/>
        </p:nvCxnSpPr>
        <p:spPr>
          <a:xfrm>
            <a:off x="3549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8" name="Google Shape;658;p57"/>
          <p:cNvCxnSpPr/>
          <p:nvPr/>
        </p:nvCxnSpPr>
        <p:spPr>
          <a:xfrm>
            <a:off x="3702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9" name="Google Shape;659;p57"/>
          <p:cNvCxnSpPr/>
          <p:nvPr/>
        </p:nvCxnSpPr>
        <p:spPr>
          <a:xfrm>
            <a:off x="3854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0" name="Google Shape;660;p57"/>
          <p:cNvCxnSpPr/>
          <p:nvPr/>
        </p:nvCxnSpPr>
        <p:spPr>
          <a:xfrm>
            <a:off x="4007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1" name="Google Shape;661;p57"/>
          <p:cNvCxnSpPr/>
          <p:nvPr/>
        </p:nvCxnSpPr>
        <p:spPr>
          <a:xfrm>
            <a:off x="4159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2" name="Google Shape;662;p57"/>
          <p:cNvCxnSpPr/>
          <p:nvPr/>
        </p:nvCxnSpPr>
        <p:spPr>
          <a:xfrm>
            <a:off x="4311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3" name="Google Shape;663;p57"/>
          <p:cNvCxnSpPr/>
          <p:nvPr/>
        </p:nvCxnSpPr>
        <p:spPr>
          <a:xfrm>
            <a:off x="4464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4" name="Google Shape;664;p57"/>
          <p:cNvCxnSpPr/>
          <p:nvPr/>
        </p:nvCxnSpPr>
        <p:spPr>
          <a:xfrm>
            <a:off x="4616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5" name="Google Shape;665;p57"/>
          <p:cNvCxnSpPr/>
          <p:nvPr/>
        </p:nvCxnSpPr>
        <p:spPr>
          <a:xfrm>
            <a:off x="4769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6" name="Google Shape;666;p57"/>
          <p:cNvCxnSpPr/>
          <p:nvPr/>
        </p:nvCxnSpPr>
        <p:spPr>
          <a:xfrm>
            <a:off x="4921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7" name="Google Shape;667;p57"/>
          <p:cNvCxnSpPr/>
          <p:nvPr/>
        </p:nvCxnSpPr>
        <p:spPr>
          <a:xfrm>
            <a:off x="5073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8" name="Google Shape;668;p57"/>
          <p:cNvCxnSpPr/>
          <p:nvPr/>
        </p:nvCxnSpPr>
        <p:spPr>
          <a:xfrm>
            <a:off x="5226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9" name="Google Shape;669;p57"/>
          <p:cNvCxnSpPr/>
          <p:nvPr/>
        </p:nvCxnSpPr>
        <p:spPr>
          <a:xfrm>
            <a:off x="5378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0" name="Google Shape;670;p57"/>
          <p:cNvCxnSpPr/>
          <p:nvPr/>
        </p:nvCxnSpPr>
        <p:spPr>
          <a:xfrm>
            <a:off x="5531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1" name="Google Shape;671;p57"/>
          <p:cNvCxnSpPr/>
          <p:nvPr/>
        </p:nvCxnSpPr>
        <p:spPr>
          <a:xfrm>
            <a:off x="5683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2" name="Google Shape;672;p57"/>
          <p:cNvCxnSpPr/>
          <p:nvPr/>
        </p:nvCxnSpPr>
        <p:spPr>
          <a:xfrm>
            <a:off x="2831275" y="2507950"/>
            <a:ext cx="117300" cy="4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73" name="Google Shape;673;p57"/>
          <p:cNvSpPr/>
          <p:nvPr/>
        </p:nvSpPr>
        <p:spPr>
          <a:xfrm rot="120001">
            <a:off x="2787950" y="2410670"/>
            <a:ext cx="3102203" cy="324778"/>
          </a:xfrm>
          <a:custGeom>
            <a:avLst/>
            <a:gdLst/>
            <a:ahLst/>
            <a:cxnLst/>
            <a:rect l="l" t="t" r="r" b="b"/>
            <a:pathLst>
              <a:path w="124087" h="12991" extrusionOk="0">
                <a:moveTo>
                  <a:pt x="0" y="12991"/>
                </a:moveTo>
                <a:cubicBezTo>
                  <a:pt x="3554" y="11069"/>
                  <a:pt x="14331" y="2039"/>
                  <a:pt x="21322" y="1456"/>
                </a:cubicBezTo>
                <a:cubicBezTo>
                  <a:pt x="28313" y="874"/>
                  <a:pt x="34430" y="9030"/>
                  <a:pt x="41945" y="9496"/>
                </a:cubicBezTo>
                <a:cubicBezTo>
                  <a:pt x="49460" y="9962"/>
                  <a:pt x="59654" y="3787"/>
                  <a:pt x="66412" y="4253"/>
                </a:cubicBezTo>
                <a:cubicBezTo>
                  <a:pt x="73170" y="4719"/>
                  <a:pt x="75966" y="12991"/>
                  <a:pt x="82491" y="12292"/>
                </a:cubicBezTo>
                <a:cubicBezTo>
                  <a:pt x="89016" y="11593"/>
                  <a:pt x="98628" y="524"/>
                  <a:pt x="105561" y="58"/>
                </a:cubicBezTo>
                <a:cubicBezTo>
                  <a:pt x="112494" y="-408"/>
                  <a:pt x="120999" y="7923"/>
                  <a:pt x="124087" y="94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74" name="Google Shape;674;p57"/>
          <p:cNvCxnSpPr/>
          <p:nvPr/>
        </p:nvCxnSpPr>
        <p:spPr>
          <a:xfrm>
            <a:off x="2805425" y="2927750"/>
            <a:ext cx="3084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57"/>
          <p:cNvCxnSpPr/>
          <p:nvPr/>
        </p:nvCxnSpPr>
        <p:spPr>
          <a:xfrm>
            <a:off x="3006050" y="2481750"/>
            <a:ext cx="95400" cy="45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6" name="Google Shape;676;p57"/>
          <p:cNvCxnSpPr/>
          <p:nvPr/>
        </p:nvCxnSpPr>
        <p:spPr>
          <a:xfrm>
            <a:off x="3207050" y="2464275"/>
            <a:ext cx="46800" cy="47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7" name="Google Shape;677;p57"/>
          <p:cNvCxnSpPr/>
          <p:nvPr/>
        </p:nvCxnSpPr>
        <p:spPr>
          <a:xfrm flipH="1">
            <a:off x="3406300" y="2481750"/>
            <a:ext cx="192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8" name="Google Shape;678;p57"/>
          <p:cNvCxnSpPr/>
          <p:nvPr/>
        </p:nvCxnSpPr>
        <p:spPr>
          <a:xfrm flipH="1">
            <a:off x="3558725" y="2507950"/>
            <a:ext cx="76500" cy="43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9" name="Google Shape;679;p57"/>
          <p:cNvCxnSpPr/>
          <p:nvPr/>
        </p:nvCxnSpPr>
        <p:spPr>
          <a:xfrm flipH="1">
            <a:off x="3710925" y="2490475"/>
            <a:ext cx="816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0" name="Google Shape;680;p57"/>
          <p:cNvCxnSpPr/>
          <p:nvPr/>
        </p:nvCxnSpPr>
        <p:spPr>
          <a:xfrm>
            <a:off x="3854740" y="2475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1" name="Google Shape;681;p57"/>
          <p:cNvCxnSpPr/>
          <p:nvPr/>
        </p:nvCxnSpPr>
        <p:spPr>
          <a:xfrm>
            <a:off x="3967300" y="2481750"/>
            <a:ext cx="486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2" name="Google Shape;682;p57"/>
          <p:cNvCxnSpPr/>
          <p:nvPr/>
        </p:nvCxnSpPr>
        <p:spPr>
          <a:xfrm>
            <a:off x="4115850" y="2481750"/>
            <a:ext cx="525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3" name="Google Shape;683;p57"/>
          <p:cNvCxnSpPr/>
          <p:nvPr/>
        </p:nvCxnSpPr>
        <p:spPr>
          <a:xfrm>
            <a:off x="4273150" y="2490475"/>
            <a:ext cx="474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4" name="Google Shape;684;p57"/>
          <p:cNvCxnSpPr/>
          <p:nvPr/>
        </p:nvCxnSpPr>
        <p:spPr>
          <a:xfrm>
            <a:off x="4464340" y="2475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5" name="Google Shape;685;p57"/>
          <p:cNvCxnSpPr/>
          <p:nvPr/>
        </p:nvCxnSpPr>
        <p:spPr>
          <a:xfrm flipH="1">
            <a:off x="4625400" y="2481750"/>
            <a:ext cx="672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6" name="Google Shape;686;p57"/>
          <p:cNvCxnSpPr/>
          <p:nvPr/>
        </p:nvCxnSpPr>
        <p:spPr>
          <a:xfrm flipH="1">
            <a:off x="4777875" y="2490475"/>
            <a:ext cx="720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7" name="Google Shape;687;p57"/>
          <p:cNvCxnSpPr/>
          <p:nvPr/>
        </p:nvCxnSpPr>
        <p:spPr>
          <a:xfrm>
            <a:off x="4884850" y="2499225"/>
            <a:ext cx="453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8" name="Google Shape;688;p57"/>
          <p:cNvCxnSpPr/>
          <p:nvPr/>
        </p:nvCxnSpPr>
        <p:spPr>
          <a:xfrm>
            <a:off x="5015925" y="2473000"/>
            <a:ext cx="66600" cy="4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9" name="Google Shape;689;p57"/>
          <p:cNvCxnSpPr/>
          <p:nvPr/>
        </p:nvCxnSpPr>
        <p:spPr>
          <a:xfrm>
            <a:off x="5147000" y="2481750"/>
            <a:ext cx="879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0" name="Google Shape;690;p57"/>
          <p:cNvCxnSpPr/>
          <p:nvPr/>
        </p:nvCxnSpPr>
        <p:spPr>
          <a:xfrm>
            <a:off x="5304300" y="2464275"/>
            <a:ext cx="83100" cy="47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1" name="Google Shape;691;p57"/>
          <p:cNvCxnSpPr/>
          <p:nvPr/>
        </p:nvCxnSpPr>
        <p:spPr>
          <a:xfrm flipH="1">
            <a:off x="5539775" y="2490475"/>
            <a:ext cx="354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2" name="Google Shape;692;p57"/>
          <p:cNvCxnSpPr/>
          <p:nvPr/>
        </p:nvCxnSpPr>
        <p:spPr>
          <a:xfrm flipH="1">
            <a:off x="5692125" y="2499225"/>
            <a:ext cx="753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Normal Mapping</a:t>
            </a:r>
            <a:endParaRPr/>
          </a:p>
        </p:txBody>
      </p:sp>
      <p:sp>
        <p:nvSpPr>
          <p:cNvPr id="699" name="Google Shape;699;p58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4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que é azulada?</a:t>
            </a:r>
            <a:endParaRPr/>
          </a:p>
        </p:txBody>
      </p:sp>
      <p:sp>
        <p:nvSpPr>
          <p:cNvPr id="700" name="Google Shape;700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701" name="Google Shape;7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100" y="369200"/>
            <a:ext cx="1717575" cy="17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00" y="2256583"/>
            <a:ext cx="7590550" cy="2998266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8"/>
          <p:cNvSpPr txBox="1"/>
          <p:nvPr/>
        </p:nvSpPr>
        <p:spPr>
          <a:xfrm>
            <a:off x="2972850" y="5254850"/>
            <a:ext cx="512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https://learnopengl.com/Advanced-Lighting/Normal-Mapping</a:t>
            </a:r>
            <a:endParaRPr sz="1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Vendo de Perto</a:t>
            </a:r>
            <a:endParaRPr/>
          </a:p>
        </p:txBody>
      </p:sp>
      <p:sp>
        <p:nvSpPr>
          <p:cNvPr id="710" name="Google Shape;71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711" name="Google Shape;7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462" y="890488"/>
            <a:ext cx="4393075" cy="43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Orientação do Normal Map</a:t>
            </a:r>
            <a:endParaRPr/>
          </a:p>
        </p:txBody>
      </p:sp>
      <p:sp>
        <p:nvSpPr>
          <p:cNvPr id="718" name="Google Shape;718;p60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104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Devido a dificuldade de orientação, o Normal Map usa um espaço próprio, conhecido como espaço tangente.</a:t>
            </a:r>
            <a:endParaRPr/>
          </a:p>
        </p:txBody>
      </p:sp>
      <p:sp>
        <p:nvSpPr>
          <p:cNvPr id="719" name="Google Shape;719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720" name="Google Shape;7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696375"/>
            <a:ext cx="4427600" cy="32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0"/>
          <p:cNvSpPr txBox="1"/>
          <p:nvPr/>
        </p:nvSpPr>
        <p:spPr>
          <a:xfrm>
            <a:off x="2972850" y="5254850"/>
            <a:ext cx="512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https://learnopengl.com/Advanced-Lighting/Normal-Mapping</a:t>
            </a:r>
            <a:endParaRPr sz="1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Geração de Esferas em 3D</a:t>
            </a:r>
            <a:endParaRPr/>
          </a:p>
        </p:txBody>
      </p:sp>
      <p:sp>
        <p:nvSpPr>
          <p:cNvPr id="728" name="Google Shape;728;p61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2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Você é capaz de gerar um esfera 3D composta por vértices e arestas? Qual seria a sua técnica?</a:t>
            </a:r>
            <a:endParaRPr/>
          </a:p>
        </p:txBody>
      </p:sp>
      <p:sp>
        <p:nvSpPr>
          <p:cNvPr id="729" name="Google Shape;72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730" name="Google Shape;7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475" y="1774500"/>
            <a:ext cx="3560575" cy="35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Revisão de Coordenadas Esféricas</a:t>
            </a:r>
            <a:endParaRPr/>
          </a:p>
        </p:txBody>
      </p:sp>
      <p:sp>
        <p:nvSpPr>
          <p:cNvPr id="736" name="Google Shape;736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737" name="Google Shape;737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2539" y="863600"/>
            <a:ext cx="4910049" cy="4561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33"/>
          <p:cNvGrpSpPr/>
          <p:nvPr/>
        </p:nvGrpSpPr>
        <p:grpSpPr>
          <a:xfrm>
            <a:off x="469157" y="848097"/>
            <a:ext cx="7889683" cy="4615181"/>
            <a:chOff x="192" y="432"/>
            <a:chExt cx="4993" cy="2784"/>
          </a:xfrm>
        </p:grpSpPr>
        <p:pic>
          <p:nvPicPr>
            <p:cNvPr id="459" name="Google Shape;459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" y="432"/>
              <a:ext cx="1968" cy="2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33" descr="03_5-Transform"/>
            <p:cNvPicPr preferRelativeResize="0"/>
            <p:nvPr/>
          </p:nvPicPr>
          <p:blipFill rotWithShape="1">
            <a:blip r:embed="rId4">
              <a:alphaModFix/>
            </a:blip>
            <a:srcRect l="19510" r="9410"/>
            <a:stretch/>
          </p:blipFill>
          <p:spPr>
            <a:xfrm>
              <a:off x="2304" y="480"/>
              <a:ext cx="2881" cy="27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Formas e Transformações (X3D-Edit)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Cubos em Perspectiva</a:t>
            </a:r>
            <a:endParaRPr/>
          </a:p>
        </p:txBody>
      </p:sp>
      <p:pic>
        <p:nvPicPr>
          <p:cNvPr id="89" name="Google Shape;89;p10" descr="page3image236044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0" name="Google Shape;90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91" name="Google Shape;91;p10"/>
          <p:cNvSpPr/>
          <p:nvPr/>
        </p:nvSpPr>
        <p:spPr>
          <a:xfrm>
            <a:off x="331750" y="5139625"/>
            <a:ext cx="811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Vocês acham que tem algum problema nessa imagem?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de algumas primitivas</a:t>
            </a:r>
            <a:endParaRPr/>
          </a:p>
        </p:txBody>
      </p:sp>
      <p:pic>
        <p:nvPicPr>
          <p:cNvPr id="467" name="Google Shape;467;p34" descr="X3dSpecificationCo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0501" y="1079726"/>
            <a:ext cx="2049268" cy="222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4" descr="X3dSpecificationCyl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7759" y="3155158"/>
            <a:ext cx="2748603" cy="238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4" descr="X3dSpecificationSphe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26849" y="3452817"/>
            <a:ext cx="2163793" cy="2113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4" descr="X3dSpecificationBo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6822" y="1071550"/>
            <a:ext cx="2397717" cy="2213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das primitivas</a:t>
            </a:r>
            <a:endParaRPr/>
          </a:p>
        </p:txBody>
      </p:sp>
      <p:sp>
        <p:nvSpPr>
          <p:cNvPr id="476" name="Google Shape;476;p35"/>
          <p:cNvSpPr txBox="1">
            <a:spLocks noGrp="1"/>
          </p:cNvSpPr>
          <p:nvPr>
            <p:ph type="body" idx="1"/>
          </p:nvPr>
        </p:nvSpPr>
        <p:spPr>
          <a:xfrm>
            <a:off x="300875" y="1124700"/>
            <a:ext cx="4664100" cy="3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Box : X3DGeometryNode { 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SFNode  [in,out] metadata NULL  [X3DMetadataObject]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SFVec3f []       size     2 2 2 (0,∞)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solid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}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endParaRPr sz="1167"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endParaRPr sz="1167"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Cylinder : X3DGeometryNode { 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SFNode  [in,out] metadata NULL [X3DMetadataObject]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bottom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SFFloat []       height   2    (0,∞)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SFFloat []       radius   1    (0,∞)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side 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solid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top  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}</a:t>
            </a:r>
            <a:endParaRPr/>
          </a:p>
        </p:txBody>
      </p:sp>
      <p:sp>
        <p:nvSpPr>
          <p:cNvPr id="477" name="Google Shape;477;p35"/>
          <p:cNvSpPr txBox="1">
            <a:spLocks noGrp="1"/>
          </p:cNvSpPr>
          <p:nvPr>
            <p:ph type="body" idx="1"/>
          </p:nvPr>
        </p:nvSpPr>
        <p:spPr>
          <a:xfrm>
            <a:off x="5291100" y="1124700"/>
            <a:ext cx="3852900" cy="3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38" marR="0" lvl="0" indent="-2857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Cone : X3DGeometryNode { 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SFNode  [in,out] metadata     NULL [X3DMetadataObject]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bottom   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SFFloat []       bottomRadius 1    (0,∞)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SFFloat []       height       2    (0,∞)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side     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solid    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Sphere : X3DGeometryNode { 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SFNode  [in,out] metadata NULL [X3DMetadataObject]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SFFloat []       radius   1    (0,∞)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solid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Quinta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sp>
        <p:nvSpPr>
          <p:cNvPr id="762" name="Google Shape;762;p74"/>
          <p:cNvSpPr/>
          <p:nvPr/>
        </p:nvSpPr>
        <p:spPr>
          <a:xfrm>
            <a:off x="671754" y="2313137"/>
            <a:ext cx="216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textura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pic>
        <p:nvPicPr>
          <p:cNvPr id="768" name="Google Shape;76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66" y="880736"/>
            <a:ext cx="2566074" cy="14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74"/>
          <p:cNvSpPr/>
          <p:nvPr/>
        </p:nvSpPr>
        <p:spPr>
          <a:xfrm>
            <a:off x="3656992" y="2313149"/>
            <a:ext cx="21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texturas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pic>
        <p:nvPicPr>
          <p:cNvPr id="770" name="Google Shape;77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9842" y="861037"/>
            <a:ext cx="2163994" cy="1442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44;p6">
            <a:extLst>
              <a:ext uri="{FF2B5EF4-FFF2-40B4-BE49-F238E27FC236}">
                <a16:creationId xmlns:a16="http://schemas.microsoft.com/office/drawing/2014/main" id="{5721045E-C3A0-898A-2DDE-3BA6F74E70B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5346" y="897765"/>
            <a:ext cx="2177026" cy="145134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3;p6">
            <a:extLst>
              <a:ext uri="{FF2B5EF4-FFF2-40B4-BE49-F238E27FC236}">
                <a16:creationId xmlns:a16="http://schemas.microsoft.com/office/drawing/2014/main" id="{3114788D-6FA9-B601-90B0-66809B5D6487}"/>
              </a:ext>
            </a:extLst>
          </p:cNvPr>
          <p:cNvSpPr/>
          <p:nvPr/>
        </p:nvSpPr>
        <p:spPr>
          <a:xfrm>
            <a:off x="6335346" y="2382921"/>
            <a:ext cx="21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000000"/>
                </a:solidFill>
              </a:rPr>
              <a:t>texturas</a:t>
            </a:r>
            <a:r>
              <a:rPr lang="pt-BR" sz="16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62C9-4D85-5828-4285-C722F0710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D200A-F7BA-536F-1A5F-D031C515E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Incluir no projeto clipping!</a:t>
            </a:r>
          </a:p>
          <a:p>
            <a:endParaRPr lang="pt-BR"/>
          </a:p>
          <a:p>
            <a:r>
              <a:rPr lang="pt-BR"/>
              <a:t>Talvez Incluir FOG (já tentei e não lembro por que desisti).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93354-0C9E-2619-EA8F-64B5B87C56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50481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3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sp>
        <p:nvSpPr>
          <p:cNvPr id="743" name="Google Shape;743;p63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" name="Google Shape;777;p75">
            <a:extLst>
              <a:ext uri="{FF2B5EF4-FFF2-40B4-BE49-F238E27FC236}">
                <a16:creationId xmlns:a16="http://schemas.microsoft.com/office/drawing/2014/main" id="{E9A42F31-FA11-F7D4-DBB8-F216FBBD8F0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Fabio </a:t>
            </a:r>
            <a:r>
              <a:rPr lang="pt-BR" sz="2333" dirty="0" err="1"/>
              <a:t>Orfali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Faceando</a:t>
            </a:r>
            <a:endParaRPr/>
          </a:p>
        </p:txBody>
      </p:sp>
      <p:sp>
        <p:nvSpPr>
          <p:cNvPr id="751" name="Google Shape;75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quanto uma superfície está "faceando" algo (luz, ponto de vista).</a:t>
            </a:r>
            <a:endParaRPr/>
          </a:p>
        </p:txBody>
      </p:sp>
      <p:sp>
        <p:nvSpPr>
          <p:cNvPr id="752" name="Google Shape;75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753" name="Google Shape;7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5" y="2974788"/>
            <a:ext cx="6381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Cuidado Transformando Normais</a:t>
            </a:r>
            <a:endParaRPr/>
          </a:p>
        </p:txBody>
      </p:sp>
      <p:sp>
        <p:nvSpPr>
          <p:cNvPr id="760" name="Google Shape;760;p65"/>
          <p:cNvSpPr txBox="1">
            <a:spLocks noGrp="1"/>
          </p:cNvSpPr>
          <p:nvPr>
            <p:ph type="body" idx="1"/>
          </p:nvPr>
        </p:nvSpPr>
        <p:spPr>
          <a:xfrm>
            <a:off x="390549" y="838975"/>
            <a:ext cx="61311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Para transformar normais em uma superfície nós devemos aplicar a transposta da inversa da matriz que aplicamos na superfícies.</a:t>
            </a:r>
            <a:endParaRPr/>
          </a:p>
        </p:txBody>
      </p:sp>
      <p:sp>
        <p:nvSpPr>
          <p:cNvPr id="761" name="Google Shape;761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pic>
        <p:nvPicPr>
          <p:cNvPr id="762" name="Google Shape;7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874" y="520225"/>
            <a:ext cx="1546175" cy="477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329" y="2461783"/>
            <a:ext cx="2137348" cy="140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420" y="2442804"/>
            <a:ext cx="2516759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65"/>
          <p:cNvSpPr txBox="1"/>
          <p:nvPr/>
        </p:nvSpPr>
        <p:spPr>
          <a:xfrm>
            <a:off x="1477850" y="4265200"/>
            <a:ext cx="4817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FF0000"/>
                </a:solidFill>
              </a:rPr>
              <a:t>Nunca precisei disso, não sei se precisamos falar.</a:t>
            </a:r>
            <a:endParaRPr sz="2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Cubos em Perspectiva</a:t>
            </a:r>
            <a:endParaRPr/>
          </a:p>
        </p:txBody>
      </p:sp>
      <p:pic>
        <p:nvPicPr>
          <p:cNvPr id="98" name="Google Shape;98;p11" descr="page4image237112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100" name="Google Shape;100;p11"/>
          <p:cNvSpPr txBox="1"/>
          <p:nvPr/>
        </p:nvSpPr>
        <p:spPr>
          <a:xfrm>
            <a:off x="3071988" y="7690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chemeClr val="dk1"/>
                </a:solidFill>
              </a:rPr>
              <a:t>LUZ</a:t>
            </a:r>
            <a:endParaRPr sz="34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outros efeitos existem?</a:t>
            </a:r>
            <a:endParaRPr/>
          </a:p>
        </p:txBody>
      </p:sp>
      <p:pic>
        <p:nvPicPr>
          <p:cNvPr id="106" name="Google Shape;106;p12" descr="page5image23725824"/>
          <p:cNvPicPr preferRelativeResize="0"/>
          <p:nvPr/>
        </p:nvPicPr>
        <p:blipFill rotWithShape="1">
          <a:blip r:embed="rId3">
            <a:alphaModFix/>
          </a:blip>
          <a:srcRect t="21824" r="2" b="7047"/>
          <a:stretch/>
        </p:blipFill>
        <p:spPr>
          <a:xfrm>
            <a:off x="390548" y="838985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2286000" y="4500424"/>
            <a:ext cx="65327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Bertrand Benoit. “Sweet Feast,” 2009. [Blender /VRay]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outros efeitos existem?</a:t>
            </a:r>
            <a:endParaRPr/>
          </a:p>
        </p:txBody>
      </p:sp>
      <p:pic>
        <p:nvPicPr>
          <p:cNvPr id="114" name="Google Shape;114;p13" descr="page6image232568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575746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5" name="Google Shape;11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2286000" y="4794906"/>
            <a:ext cx="53161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Giuseppe Albergo. “Colibri” [Blender]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2474</Words>
  <Application>Microsoft Macintosh PowerPoint</Application>
  <PresentationFormat>On-screen Show (16:10)</PresentationFormat>
  <Paragraphs>409</Paragraphs>
  <Slides>66</Slides>
  <Notes>65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Verdana</vt:lpstr>
      <vt:lpstr>Courier New</vt:lpstr>
      <vt:lpstr>Arial</vt:lpstr>
      <vt:lpstr>Roboto</vt:lpstr>
      <vt:lpstr>Times New Roman</vt:lpstr>
      <vt:lpstr>Calibri</vt:lpstr>
      <vt:lpstr>Personalizar design</vt:lpstr>
      <vt:lpstr>PowerPoint Presentation</vt:lpstr>
      <vt:lpstr>Kahoot</vt:lpstr>
      <vt:lpstr>Feedback real-time</vt:lpstr>
      <vt:lpstr>Computação Gráfica</vt:lpstr>
      <vt:lpstr>O que vimos até agora</vt:lpstr>
      <vt:lpstr>Cubos em Perspectiva</vt:lpstr>
      <vt:lpstr>Cubos em Perspectiva</vt:lpstr>
      <vt:lpstr>Quais outros efeitos existem?</vt:lpstr>
      <vt:lpstr>Quais outros efeitos existem?</vt:lpstr>
      <vt:lpstr>Percepções das Observações das Renderizações</vt:lpstr>
      <vt:lpstr>Revisão: Vetor Normal</vt:lpstr>
      <vt:lpstr>Da geometria: quando uma reta é perpendicular a um plano?</vt:lpstr>
      <vt:lpstr>Da geometria: quando uma reta é perpendicular a um plano?</vt:lpstr>
      <vt:lpstr>Qual a diferença entre os termos perpendicular, normal e ortogonal?</vt:lpstr>
      <vt:lpstr>Podemos usar as ideias desenvolvidas até aqui para escrever a equação de um plano!</vt:lpstr>
      <vt:lpstr>Qual é a condição para que um ponto genérico (x,y,z) pertença ao plano 𝛂?  </vt:lpstr>
      <vt:lpstr>PowerPoint Presentation</vt:lpstr>
      <vt:lpstr>Como obter o vetor normal a um plano a partir de dois vetores desse plano?</vt:lpstr>
      <vt:lpstr>EXEMPLO: Encontre um vetor normal ao plano determinado pelos pontos Po = (1,2,3), P1 = (0,1,1) e P2 = (-1,0,-2). </vt:lpstr>
      <vt:lpstr>E como determinar o vetor normal a uma superfície? </vt:lpstr>
      <vt:lpstr>E como determinar o vetor normal a uma superfície? </vt:lpstr>
      <vt:lpstr>Break</vt:lpstr>
      <vt:lpstr>Aplicação ao cálculo de iluminação</vt:lpstr>
      <vt:lpstr>Definindo Vetores Normais por Face</vt:lpstr>
      <vt:lpstr>Fontes de Luz</vt:lpstr>
      <vt:lpstr>Luz Pontual</vt:lpstr>
      <vt:lpstr>Decaimento da Luz Pontual</vt:lpstr>
      <vt:lpstr>Atenuação no X3D para luzes pontuais</vt:lpstr>
      <vt:lpstr>Luz Direcional</vt:lpstr>
      <vt:lpstr>Luz Spot</vt:lpstr>
      <vt:lpstr>Luz Ambiente</vt:lpstr>
      <vt:lpstr>Cálculo Local</vt:lpstr>
      <vt:lpstr>Reflexão Difusa</vt:lpstr>
      <vt:lpstr>Propriedades Lambertianas (Difusas)</vt:lpstr>
      <vt:lpstr>Propriedades Lambertianas (Difusas)</vt:lpstr>
      <vt:lpstr>Reflexão Especular (Blinn / Phong)</vt:lpstr>
      <vt:lpstr>Reflexão Especular (Blinn / Phong)</vt:lpstr>
      <vt:lpstr>Reflexão Especular (Blinn / Phong)</vt:lpstr>
      <vt:lpstr>Região Saturada de Brilho</vt:lpstr>
      <vt:lpstr>Reflexão/Iluminação Ambiente</vt:lpstr>
      <vt:lpstr>Modelo de Reflexão Blinn-Phong</vt:lpstr>
      <vt:lpstr>Shading em Malhas de Triângulos</vt:lpstr>
      <vt:lpstr>Shading em Triângulos, Vértices e Pixels</vt:lpstr>
      <vt:lpstr>Shading em Triângulos, Vértices e Pixels</vt:lpstr>
      <vt:lpstr>Normais por Face</vt:lpstr>
      <vt:lpstr>Normais por Vértice</vt:lpstr>
      <vt:lpstr>Definindo Vetores Normais por Vértice</vt:lpstr>
      <vt:lpstr>Definindo Vetores Normais por Vértice</vt:lpstr>
      <vt:lpstr>Suavizando</vt:lpstr>
      <vt:lpstr>Smooth Shading</vt:lpstr>
      <vt:lpstr>Fragment Lighting</vt:lpstr>
      <vt:lpstr>Bump(normal) and displacement mapping </vt:lpstr>
      <vt:lpstr>Normal Mapping</vt:lpstr>
      <vt:lpstr>Exemplos de Normal Mapping</vt:lpstr>
      <vt:lpstr>Vendo de Perto</vt:lpstr>
      <vt:lpstr>Orientação do Normal Map</vt:lpstr>
      <vt:lpstr>Geração de Esferas em 3D</vt:lpstr>
      <vt:lpstr>Revisão de Coordenadas Esféricas</vt:lpstr>
      <vt:lpstr>Formas e Transformações (X3D-Edit)</vt:lpstr>
      <vt:lpstr>Especificação de algumas primitivas</vt:lpstr>
      <vt:lpstr>Especificação das primitivas</vt:lpstr>
      <vt:lpstr>Quinta parte do projeto 1</vt:lpstr>
      <vt:lpstr>PowerPoint Presentation</vt:lpstr>
      <vt:lpstr>PowerPoint Presentation</vt:lpstr>
      <vt:lpstr>Faceando</vt:lpstr>
      <vt:lpstr>Cuidado Transformando Normais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4</cp:revision>
  <dcterms:modified xsi:type="dcterms:W3CDTF">2023-03-22T23:05:39Z</dcterms:modified>
</cp:coreProperties>
</file>